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37"/>
  </p:notesMasterIdLst>
  <p:sldIdLst>
    <p:sldId id="256" r:id="rId2"/>
    <p:sldId id="257" r:id="rId3"/>
    <p:sldId id="258" r:id="rId4"/>
    <p:sldId id="259" r:id="rId5"/>
    <p:sldId id="276" r:id="rId6"/>
    <p:sldId id="260" r:id="rId7"/>
    <p:sldId id="261" r:id="rId8"/>
    <p:sldId id="268" r:id="rId9"/>
    <p:sldId id="275" r:id="rId10"/>
    <p:sldId id="279" r:id="rId11"/>
    <p:sldId id="280" r:id="rId12"/>
    <p:sldId id="267" r:id="rId13"/>
    <p:sldId id="271" r:id="rId14"/>
    <p:sldId id="281" r:id="rId15"/>
    <p:sldId id="284" r:id="rId16"/>
    <p:sldId id="283" r:id="rId17"/>
    <p:sldId id="285" r:id="rId18"/>
    <p:sldId id="262" r:id="rId19"/>
    <p:sldId id="282" r:id="rId20"/>
    <p:sldId id="266" r:id="rId21"/>
    <p:sldId id="264" r:id="rId22"/>
    <p:sldId id="278" r:id="rId23"/>
    <p:sldId id="277" r:id="rId24"/>
    <p:sldId id="273" r:id="rId25"/>
    <p:sldId id="286" r:id="rId26"/>
    <p:sldId id="293" r:id="rId27"/>
    <p:sldId id="288" r:id="rId28"/>
    <p:sldId id="274" r:id="rId29"/>
    <p:sldId id="287" r:id="rId30"/>
    <p:sldId id="289" r:id="rId31"/>
    <p:sldId id="290" r:id="rId32"/>
    <p:sldId id="291" r:id="rId33"/>
    <p:sldId id="292" r:id="rId34"/>
    <p:sldId id="269" r:id="rId35"/>
    <p:sldId id="270" r:id="rId36"/>
  </p:sldIdLst>
  <p:sldSz cx="13004800" cy="7315200"/>
  <p:notesSz cx="6858000" cy="9144000"/>
  <p:embeddedFontLst>
    <p:embeddedFont>
      <p:font typeface="Street Threat" panose="02000500000000000000" pitchFamily="2" charset="0"/>
      <p:regular r:id="rId38"/>
    </p:embeddedFont>
    <p:embeddedFont>
      <p:font typeface="Wingdings 2" panose="05020102010507070707" pitchFamily="18" charset="2"/>
      <p:regular r:id="rId39"/>
    </p:embeddedFont>
    <p:embeddedFont>
      <p:font typeface="Cascadia Mono" panose="020B0609020000020004" pitchFamily="49" charset="0"/>
      <p:regular r:id="rId40"/>
      <p:bold r:id="rId41"/>
    </p:embeddedFont>
    <p:embeddedFont>
      <p:font typeface="Arial Nova Cond Light" panose="020B0306020202020204" pitchFamily="34" charset="0"/>
      <p:regular r:id="rId42"/>
      <p:italic r:id="rId43"/>
    </p:embeddedFont>
    <p:embeddedFont>
      <p:font typeface="Calibri" panose="020F0502020204030204" pitchFamily="34" charset="0"/>
      <p:regular r:id="rId44"/>
      <p:bold r:id="rId45"/>
      <p:italic r:id="rId46"/>
      <p:boldItalic r:id="rId47"/>
    </p:embeddedFont>
    <p:embeddedFont>
      <p:font typeface="Century Schoolbook" panose="02040604050505020304" pitchFamily="18" charset="0"/>
      <p:regular r:id="rId48"/>
      <p:bold r:id="rId49"/>
      <p:italic r:id="rId50"/>
      <p:boldItalic r:id="rId51"/>
    </p:embeddedFont>
    <p:embeddedFont>
      <p:font typeface="Cascadia Code" panose="020B0609020000020004" pitchFamily="49" charset="0"/>
      <p:regular r:id="rId52"/>
      <p:bold r:id="rId53"/>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26.06.2023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12</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18</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35</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26.06.2023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26.06.2023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26.06.2023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26.06.2023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26.06.2023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26.06.2023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26.06.2023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26.06.2023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emorisecodead/BeastExample/blob/main/Examples/RESTAPI/SimpleRESTAPI.hpp"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emorisecodead/BeastExample/blob/main/Examples/ASIO/ASIOExample.hp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emorisecodead/BeastExample/tree/main/Examples/HTTPServe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emorisecodead/BeastExample/blob/main/Examples/Benchmark/main.cpp"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Listener.hpp"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memorisecodead/BeastExample/blob/main/Examples/HTTPServer/Listener.hpp"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memorisecodead/BeastExample/blob/main/Examples/HTTPServer/Listener.hp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memorisecodead/BeastExample/blob/main/Examples/HTTPServer/Session.hp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memorisecodead/BeastExample/blob/main/Examples/HTTPServer/Session.hpp"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github.com/boostorg/beast" TargetMode="Externa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hyperlink" Target="https://github.com/memorisecodea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10</a:t>
            </a:fld>
            <a:endParaRPr lang="ru-RU"/>
          </a:p>
        </p:txBody>
      </p:sp>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2" name="Прямоугольник 1"/>
          <p:cNvSpPr/>
          <p:nvPr/>
        </p:nvSpPr>
        <p:spPr>
          <a:xfrm>
            <a:off x="386571" y="1137666"/>
            <a:ext cx="8303492" cy="1200329"/>
          </a:xfrm>
          <a:prstGeom prst="rect">
            <a:avLst/>
          </a:prstGeom>
        </p:spPr>
        <p:txBody>
          <a:bodyPr wrap="square">
            <a:spAutoFit/>
          </a:bodyPr>
          <a:lstStyle/>
          <a:p>
            <a:r>
              <a:rPr lang="en-US" sz="1800" b="1" dirty="0">
                <a:solidFill>
                  <a:srgbClr val="92D050"/>
                </a:solidFill>
                <a:latin typeface="Cascadia Code" panose="020B0609020000020004" pitchFamily="49" charset="0"/>
                <a:cs typeface="Cascadia Code" panose="020B0609020000020004" pitchFamily="49" charset="0"/>
              </a:rPr>
              <a:t>http::request&lt;http::string_body&gt; </a:t>
            </a:r>
            <a:r>
              <a:rPr lang="en-US" sz="1800" b="1" dirty="0" err="1">
                <a:solidFill>
                  <a:schemeClr val="bg1"/>
                </a:solidFill>
                <a:latin typeface="Cascadia Code" panose="020B0609020000020004" pitchFamily="49" charset="0"/>
                <a:cs typeface="Cascadia Code" panose="020B0609020000020004" pitchFamily="49" charset="0"/>
              </a:rPr>
              <a:t>req</a:t>
            </a:r>
            <a:r>
              <a:rPr lang="en-US" sz="1800" b="1" dirty="0">
                <a:solidFill>
                  <a:schemeClr val="bg1"/>
                </a:solidFill>
                <a:latin typeface="Cascadia Code" panose="020B0609020000020004" pitchFamily="49" charset="0"/>
                <a:cs typeface="Cascadia Code" panose="020B0609020000020004" pitchFamily="49" charset="0"/>
              </a:rPr>
              <a:t>{verb, target, version</a:t>
            </a:r>
            <a:r>
              <a:rPr lang="en-US" sz="1800" b="1" dirty="0" smtClean="0">
                <a:solidFill>
                  <a:schemeClr val="bg1"/>
                </a:solidFill>
                <a:latin typeface="Cascadia Code" panose="020B0609020000020004" pitchFamily="49" charset="0"/>
                <a:cs typeface="Cascadia Code" panose="020B0609020000020004" pitchFamily="49" charset="0"/>
              </a:rPr>
              <a:t>};</a:t>
            </a:r>
            <a:r>
              <a:rPr lang="ru-RU" sz="1800" b="1" dirty="0" smtClean="0">
                <a:solidFill>
                  <a:schemeClr val="bg1"/>
                </a:solidFill>
                <a:latin typeface="Cascadia Code" panose="020B0609020000020004" pitchFamily="49" charset="0"/>
                <a:cs typeface="Cascadia Code" panose="020B0609020000020004" pitchFamily="49" charset="0"/>
              </a:rPr>
              <a:t> - </a:t>
            </a:r>
            <a:r>
              <a:rPr lang="ru-RU" sz="1800" b="1" dirty="0" err="1" smtClean="0">
                <a:solidFill>
                  <a:schemeClr val="bg1"/>
                </a:solidFill>
                <a:latin typeface="Cascadia Code" panose="020B0609020000020004" pitchFamily="49" charset="0"/>
                <a:cs typeface="Cascadia Code" panose="020B0609020000020004" pitchFamily="49" charset="0"/>
              </a:rPr>
              <a:t>creating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 </a:t>
            </a:r>
            <a:r>
              <a:rPr lang="ru-RU" sz="1800" b="1" dirty="0" err="1">
                <a:solidFill>
                  <a:schemeClr val="bg1"/>
                </a:solidFill>
                <a:latin typeface="Cascadia Code" panose="020B0609020000020004" pitchFamily="49" charset="0"/>
                <a:cs typeface="Cascadia Code" panose="020B0609020000020004" pitchFamily="49" charset="0"/>
              </a:rPr>
              <a:t>request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specific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verb</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target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http</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protocol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version</a:t>
            </a:r>
            <a:endParaRPr lang="ru-RU" sz="1800" b="1" dirty="0">
              <a:solidFill>
                <a:srgbClr val="92D050"/>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452578" y="2188159"/>
            <a:ext cx="10280073" cy="4247317"/>
          </a:xfrm>
          <a:prstGeom prst="rect">
            <a:avLst/>
          </a:prstGeom>
        </p:spPr>
        <p:txBody>
          <a:bodyPr wrap="square">
            <a:spAutoFit/>
          </a:bodyPr>
          <a:lstStyle/>
          <a:p>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 </a:t>
            </a:r>
            <a:r>
              <a:rPr lang="ru-RU"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is used to set the HTTP header value. It has three </a:t>
            </a:r>
            <a:r>
              <a:rPr lang="en-US" sz="1800" b="1" dirty="0" smtClean="0">
                <a:solidFill>
                  <a:schemeClr val="bg1"/>
                </a:solidFill>
                <a:latin typeface="Cascadia Mono" panose="020B0609020000020004" pitchFamily="49" charset="0"/>
              </a:rPr>
              <a:t>overloads</a:t>
            </a:r>
            <a:r>
              <a:rPr lang="ru-RU" sz="1800" b="1" dirty="0">
                <a:solidFill>
                  <a:schemeClr val="bg1"/>
                </a:solidFill>
                <a:latin typeface="Cascadia Mono" panose="020B0609020000020004" pitchFamily="49" charset="0"/>
              </a:rPr>
              <a:t>:</a:t>
            </a:r>
            <a:endParaRPr lang="en-US" sz="1800" b="1" dirty="0" smtClean="0">
              <a:solidFill>
                <a:schemeClr val="bg1"/>
              </a:solidFill>
              <a:latin typeface="Cascadia Mono" panose="020B0609020000020004" pitchFamily="49" charset="0"/>
            </a:endParaRPr>
          </a:p>
          <a:p>
            <a:endParaRPr lang="en-US" sz="1800" b="1" dirty="0" smtClean="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(http</a:t>
            </a:r>
            <a:r>
              <a:rPr lang="en-US" sz="1800" b="1" dirty="0">
                <a:solidFill>
                  <a:srgbClr val="FFFF00"/>
                </a:solidFill>
                <a:latin typeface="Cascadia Mono" panose="020B0609020000020004" pitchFamily="49" charset="0"/>
              </a:rPr>
              <a:t>::field::host, _host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first overload </a:t>
            </a:r>
            <a:r>
              <a:rPr lang="en-US" sz="1800" b="1" dirty="0">
                <a:solidFill>
                  <a:schemeClr val="bg1"/>
                </a:solidFill>
                <a:latin typeface="Cascadia Mono" panose="020B0609020000020004" pitchFamily="49" charset="0"/>
              </a:rPr>
              <a:t>takes the header name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and the header value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(http::field::user_agent, BOOST_BEAST_VERSION_STRING</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second overload </a:t>
            </a:r>
            <a:r>
              <a:rPr lang="en-US" sz="1800" b="1" dirty="0">
                <a:solidFill>
                  <a:schemeClr val="bg1"/>
                </a:solidFill>
                <a:latin typeface="Cascadia Mono" panose="020B0609020000020004" pitchFamily="49" charset="0"/>
              </a:rPr>
              <a:t>takes a field object, which represents an HTTP header. This method replaces any existing header value with the new value specified in the field object</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(http::field::content_type, "application/x-www-form-</a:t>
            </a:r>
            <a:r>
              <a:rPr lang="en-US" sz="1800" b="1" dirty="0" err="1">
                <a:solidFill>
                  <a:srgbClr val="FFFF00"/>
                </a:solidFill>
                <a:latin typeface="Cascadia Mono" panose="020B0609020000020004" pitchFamily="49" charset="0"/>
              </a:rPr>
              <a:t>urlencoded</a:t>
            </a:r>
            <a:r>
              <a:rPr lang="en-US" sz="1800" b="1" dirty="0" smtClean="0">
                <a:solidFill>
                  <a:srgbClr val="FFFF00"/>
                </a:solidFill>
                <a:latin typeface="Cascadia Mono" panose="020B0609020000020004" pitchFamily="49" charset="0"/>
              </a:rPr>
              <a: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 The </a:t>
            </a:r>
            <a:r>
              <a:rPr lang="en-US" sz="1800" b="1" dirty="0" smtClean="0">
                <a:solidFill>
                  <a:schemeClr val="bg1"/>
                </a:solidFill>
                <a:latin typeface="Cascadia Mono" panose="020B0609020000020004" pitchFamily="49" charset="0"/>
              </a:rPr>
              <a:t>third overload </a:t>
            </a:r>
            <a:r>
              <a:rPr lang="en-US" sz="1800" b="1" dirty="0">
                <a:solidFill>
                  <a:schemeClr val="bg1"/>
                </a:solidFill>
                <a:latin typeface="Cascadia Mono" panose="020B0609020000020004" pitchFamily="49" charset="0"/>
              </a:rPr>
              <a:t>takes a field object, which represents the HTTP header, and the header value specified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 </a:t>
            </a:r>
            <a:endParaRPr lang="ru-RU" sz="1800" b="1" dirty="0">
              <a:solidFill>
                <a:schemeClr val="bg1"/>
              </a:solidFill>
            </a:endParaRPr>
          </a:p>
        </p:txBody>
      </p:sp>
      <p:sp>
        <p:nvSpPr>
          <p:cNvPr id="10" name="Прямоугольник 9"/>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97433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11</a:t>
            </a:fld>
            <a:endParaRPr lang="ru-RU"/>
          </a:p>
        </p:txBody>
      </p:sp>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6" name="Прямоугольник 5"/>
          <p:cNvSpPr/>
          <p:nvPr/>
        </p:nvSpPr>
        <p:spPr>
          <a:xfrm>
            <a:off x="386571" y="1184069"/>
            <a:ext cx="10834255" cy="92333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http::response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parameterized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different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types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http::string_body, http::file_body, http::buffer_body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2205313"/>
            <a:ext cx="10834256" cy="1200329"/>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The http::response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properties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version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Content-Type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you</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following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8" name="Прямоугольник 7"/>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1103901" y="3808117"/>
            <a:ext cx="10742202" cy="1631216"/>
          </a:xfrm>
          <a:prstGeom prst="rect">
            <a:avLst/>
          </a:prstGeom>
        </p:spPr>
        <p:txBody>
          <a:bodyPr wrap="square">
            <a:spAutoFit/>
          </a:bodyPr>
          <a:lstStyle/>
          <a:p>
            <a:r>
              <a:rPr lang="ru-RU" sz="2000" b="1" dirty="0">
                <a:solidFill>
                  <a:srgbClr val="92D050"/>
                </a:solidFill>
                <a:latin typeface="Cascadia Code" panose="020B0609020000020004" pitchFamily="49" charset="0"/>
                <a:cs typeface="Cascadia Code" panose="020B0609020000020004" pitchFamily="49" charset="0"/>
              </a:rPr>
              <a:t>http::response&lt;http::string_body&gt;</a:t>
            </a:r>
            <a:r>
              <a:rPr lang="ru-RU" sz="2000" b="1" dirty="0">
                <a:solidFill>
                  <a:schemeClr val="bg1"/>
                </a:solidFill>
                <a:latin typeface="Cascadia Code" panose="020B0609020000020004" pitchFamily="49" charset="0"/>
                <a:cs typeface="Cascadia Code" panose="020B0609020000020004" pitchFamily="49" charset="0"/>
              </a:rPr>
              <a:t> </a:t>
            </a:r>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result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status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(http::field::server, BOOST_BEAST_VERSION_STRING);</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(http::field::content_type, "</a:t>
            </a:r>
            <a:r>
              <a:rPr lang="ru-RU" sz="2000" b="1" dirty="0" err="1">
                <a:solidFill>
                  <a:schemeClr val="bg1"/>
                </a:solidFill>
                <a:latin typeface="Cascadia Code" panose="020B0609020000020004" pitchFamily="49" charset="0"/>
                <a:cs typeface="Cascadia Code" panose="020B0609020000020004" pitchFamily="49" charset="0"/>
              </a:rPr>
              <a:t>text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html</a:t>
            </a:r>
            <a:r>
              <a:rPr lang="ru-RU" sz="20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46515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5632311"/>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use of standard HTTP methods such as GET, POST, PUT and DELETE to perform operations on resources.</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represented by a unique URL, and client applications can send requests to that address to access the resource.</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12</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13</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14</a:t>
            </a:fld>
            <a:endParaRPr lang="ru-RU"/>
          </a:p>
        </p:txBody>
      </p:sp>
      <p:sp>
        <p:nvSpPr>
          <p:cNvPr id="6" name="Прямоугольник 5"/>
          <p:cNvSpPr/>
          <p:nvPr/>
        </p:nvSpPr>
        <p:spPr>
          <a:xfrm>
            <a:off x="703055" y="266475"/>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8" name="Прямоугольник 7"/>
          <p:cNvSpPr/>
          <p:nvPr/>
        </p:nvSpPr>
        <p:spPr>
          <a:xfrm>
            <a:off x="703055" y="1117786"/>
            <a:ext cx="9303820"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REST API:</a:t>
            </a:r>
          </a:p>
        </p:txBody>
      </p:sp>
      <p:sp>
        <p:nvSpPr>
          <p:cNvPr id="9" name="Прямоугольник 8"/>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3" name="Рисунок 2"/>
          <p:cNvPicPr>
            <a:picLocks noChangeAspect="1"/>
          </p:cNvPicPr>
          <p:nvPr/>
        </p:nvPicPr>
        <p:blipFill rotWithShape="1">
          <a:blip r:embed="rId3"/>
          <a:srcRect l="1301" r="4993"/>
          <a:stretch/>
        </p:blipFill>
        <p:spPr>
          <a:xfrm>
            <a:off x="4428163" y="1600513"/>
            <a:ext cx="5989834" cy="2086266"/>
          </a:xfrm>
          <a:prstGeom prst="rect">
            <a:avLst/>
          </a:prstGeom>
        </p:spPr>
      </p:pic>
      <p:sp>
        <p:nvSpPr>
          <p:cNvPr id="5" name="Прямоугольник 4"/>
          <p:cNvSpPr/>
          <p:nvPr/>
        </p:nvSpPr>
        <p:spPr>
          <a:xfrm>
            <a:off x="703055" y="1568988"/>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6" name="Прямоугольник 15"/>
          <p:cNvSpPr/>
          <p:nvPr/>
        </p:nvSpPr>
        <p:spPr>
          <a:xfrm>
            <a:off x="703055" y="3800174"/>
            <a:ext cx="6502400" cy="1754326"/>
          </a:xfrm>
          <a:prstGeom prst="rect">
            <a:avLst/>
          </a:prstGeom>
        </p:spPr>
        <p:txBody>
          <a:bodyPr>
            <a:spAutoFit/>
          </a:bodyPr>
          <a:lstStyle/>
          <a:p>
            <a:r>
              <a:rPr lang="en-US" sz="1800" b="1" dirty="0" err="1" smtClean="0">
                <a:solidFill>
                  <a:schemeClr val="bg1"/>
                </a:solidFill>
                <a:latin typeface="Cascadia Code" panose="020B0609020000020004" pitchFamily="49" charset="0"/>
                <a:cs typeface="Cascadia Code" panose="020B0609020000020004" pitchFamily="49" charset="0"/>
              </a:rPr>
              <a:t>C</a:t>
            </a:r>
            <a:r>
              <a:rPr lang="ru-RU" sz="1800" b="1" dirty="0" err="1" smtClean="0">
                <a:solidFill>
                  <a:schemeClr val="bg1"/>
                </a:solidFill>
                <a:latin typeface="Cascadia Code" panose="020B0609020000020004" pitchFamily="49" charset="0"/>
                <a:cs typeface="Cascadia Code" panose="020B0609020000020004" pitchFamily="49" charset="0"/>
              </a:rPr>
              <a:t>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For </a:t>
            </a:r>
            <a:r>
              <a:rPr lang="en-US" sz="1800" b="1" dirty="0">
                <a:solidFill>
                  <a:schemeClr val="bg1"/>
                </a:solidFill>
                <a:latin typeface="Cascadia Code" panose="020B0609020000020004" pitchFamily="49" charset="0"/>
                <a:cs typeface="Cascadia Code" panose="020B0609020000020004" pitchFamily="49" charset="0"/>
              </a:rPr>
              <a:t>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199341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15</a:t>
            </a:fld>
            <a:endParaRPr lang="ru-RU"/>
          </a:p>
        </p:txBody>
      </p:sp>
      <p:sp>
        <p:nvSpPr>
          <p:cNvPr id="5" name="Прямоугольник 4"/>
          <p:cNvSpPr/>
          <p:nvPr/>
        </p:nvSpPr>
        <p:spPr>
          <a:xfrm>
            <a:off x="703055" y="28265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6" name="Прямоугольник 5"/>
          <p:cNvSpPr/>
          <p:nvPr/>
        </p:nvSpPr>
        <p:spPr>
          <a:xfrm>
            <a:off x="703055" y="1175388"/>
            <a:ext cx="4641560" cy="369332"/>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r>
              <a:rPr lang="en-US" sz="1800" b="1" dirty="0">
                <a:solidFill>
                  <a:schemeClr val="bg1"/>
                </a:solidFill>
                <a:latin typeface="Cascadia Mono" panose="020B0609020000020004" pitchFamily="49" charset="0"/>
              </a:rPr>
              <a:t>:</a:t>
            </a:r>
            <a:endParaRPr lang="ru-RU" sz="1800" b="1" dirty="0">
              <a:solidFill>
                <a:schemeClr val="bg1"/>
              </a:solidFill>
            </a:endParaRP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rotWithShape="1">
          <a:blip r:embed="rId3"/>
          <a:srcRect l="2931" r="5737"/>
          <a:stretch/>
        </p:blipFill>
        <p:spPr>
          <a:xfrm>
            <a:off x="5578866" y="1175388"/>
            <a:ext cx="4941871" cy="3562847"/>
          </a:xfrm>
          <a:prstGeom prst="rect">
            <a:avLst/>
          </a:prstGeom>
        </p:spPr>
      </p:pic>
      <p:sp>
        <p:nvSpPr>
          <p:cNvPr id="9" name="Прямоугольник 8"/>
          <p:cNvSpPr/>
          <p:nvPr/>
        </p:nvSpPr>
        <p:spPr>
          <a:xfrm>
            <a:off x="733877" y="1626332"/>
            <a:ext cx="4269483" cy="4801314"/>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58862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16</a:t>
            </a:fld>
            <a:endParaRPr lang="ru-RU"/>
          </a:p>
        </p:txBody>
      </p:sp>
      <p:pic>
        <p:nvPicPr>
          <p:cNvPr id="6" name="Рисунок 5"/>
          <p:cNvPicPr>
            <a:picLocks noChangeAspect="1"/>
          </p:cNvPicPr>
          <p:nvPr/>
        </p:nvPicPr>
        <p:blipFill rotWithShape="1">
          <a:blip r:embed="rId2"/>
          <a:srcRect l="1716" r="5162"/>
          <a:stretch/>
        </p:blipFill>
        <p:spPr>
          <a:xfrm>
            <a:off x="5475972" y="1175388"/>
            <a:ext cx="6390527" cy="3301426"/>
          </a:xfrm>
          <a:prstGeom prst="rect">
            <a:avLst/>
          </a:prstGeom>
        </p:spPr>
      </p:pic>
      <p:sp>
        <p:nvSpPr>
          <p:cNvPr id="9" name="Прямоугольник 8"/>
          <p:cNvSpPr/>
          <p:nvPr/>
        </p:nvSpPr>
        <p:spPr>
          <a:xfrm>
            <a:off x="524503" y="997424"/>
            <a:ext cx="4641560" cy="64633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 </a:t>
            </a:r>
            <a:r>
              <a:rPr lang="en-US" sz="1800" b="1" dirty="0">
                <a:solidFill>
                  <a:schemeClr val="bg1"/>
                </a:solidFill>
                <a:latin typeface="Cascadia Mono" panose="020B0609020000020004" pitchFamily="49" charset="0"/>
              </a:rPr>
              <a:t>of sending a response to a request:</a:t>
            </a:r>
            <a:endParaRPr lang="ru-RU" sz="1800" b="1" dirty="0">
              <a:solidFill>
                <a:schemeClr val="bg1"/>
              </a:solidFill>
            </a:endParaRPr>
          </a:p>
        </p:txBody>
      </p:sp>
      <p:sp>
        <p:nvSpPr>
          <p:cNvPr id="10" name="Прямоугольник 9"/>
          <p:cNvSpPr/>
          <p:nvPr/>
        </p:nvSpPr>
        <p:spPr>
          <a:xfrm>
            <a:off x="524503" y="227983"/>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12" name="Прямоугольник 11"/>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13" name="Прямоугольник 12"/>
          <p:cNvSpPr/>
          <p:nvPr/>
        </p:nvSpPr>
        <p:spPr>
          <a:xfrm>
            <a:off x="524503" y="1584684"/>
            <a:ext cx="4772917" cy="5355312"/>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smtClean="0">
                <a:solidFill>
                  <a:srgbClr val="92D050"/>
                </a:solidFill>
                <a:latin typeface="Cascadia Code" panose="020B0609020000020004" pitchFamily="49" charset="0"/>
                <a:cs typeface="Cascadia Code" panose="020B0609020000020004" pitchFamily="49" charset="0"/>
              </a:rPr>
              <a:t>http::response</a:t>
            </a:r>
            <a:r>
              <a:rPr lang="en-US" sz="1800" b="1" dirty="0" smtClean="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smtClean="0">
                <a:solidFill>
                  <a:srgbClr val="92D050"/>
                </a:solidFill>
                <a:latin typeface="Cascadia Code" panose="020B0609020000020004" pitchFamily="49" charset="0"/>
                <a:cs typeface="Cascadia Code" panose="020B0609020000020004" pitchFamily="49" charset="0"/>
              </a:rPr>
              <a:t>http::status::ok</a:t>
            </a:r>
            <a:r>
              <a:rPr lang="en-US" sz="1800" b="1" dirty="0" smtClean="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smtClean="0">
                <a:solidFill>
                  <a:schemeClr val="bg1"/>
                </a:solidFill>
                <a:latin typeface="Cascadia Code" panose="020B0609020000020004" pitchFamily="49" charset="0"/>
                <a:cs typeface="Cascadia Code" panose="020B0609020000020004" pitchFamily="49" charset="0"/>
              </a:rPr>
              <a:t>Boost.Beast</a:t>
            </a:r>
            <a:r>
              <a:rPr lang="en-US" sz="1800" b="1" dirty="0" smtClean="0">
                <a:solidFill>
                  <a:schemeClr val="bg1"/>
                </a:solidFill>
                <a:latin typeface="Cascadia Code" panose="020B0609020000020004" pitchFamily="49" charset="0"/>
                <a:cs typeface="Cascadia Code" panose="020B0609020000020004" pitchFamily="49" charset="0"/>
              </a:rPr>
              <a:t>, and the content type to text/html. We also set the keep-alive flag for the response to maintain a persistent connection.</a:t>
            </a:r>
            <a:br>
              <a:rPr lang="en-US" sz="1800" b="1" dirty="0" smtClean="0">
                <a:solidFill>
                  <a:schemeClr val="bg1"/>
                </a:solidFill>
                <a:latin typeface="Cascadia Code" panose="020B0609020000020004" pitchFamily="49" charset="0"/>
                <a:cs typeface="Cascadia Code" panose="020B0609020000020004" pitchFamily="49" charset="0"/>
              </a:rPr>
            </a:br>
            <a:r>
              <a:rPr lang="en-US" sz="1800" b="1" dirty="0" smtClean="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smtClean="0">
                <a:solidFill>
                  <a:srgbClr val="FFFF00"/>
                </a:solidFill>
                <a:latin typeface="Cascadia Code" panose="020B0609020000020004" pitchFamily="49" charset="0"/>
                <a:cs typeface="Cascadia Code" panose="020B0609020000020004" pitchFamily="49" charset="0"/>
              </a:rPr>
              <a:t>prepare_payload</a:t>
            </a:r>
            <a:r>
              <a:rPr lang="en-US" sz="1800" b="1" dirty="0" smtClean="0">
                <a:solidFill>
                  <a:srgbClr val="FFFF00"/>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smtClean="0">
                <a:solidFill>
                  <a:srgbClr val="FFFF00"/>
                </a:solidFill>
                <a:latin typeface="Cascadia Code" panose="020B0609020000020004" pitchFamily="49" charset="0"/>
                <a:cs typeface="Cascadia Code" panose="020B0609020000020004" pitchFamily="49" charset="0"/>
              </a:rPr>
              <a:t>http::write() </a:t>
            </a:r>
            <a:r>
              <a:rPr lang="en-US" sz="1800" b="1" dirty="0" smtClean="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4" name="Прямоугольник 13"/>
          <p:cNvSpPr/>
          <p:nvPr/>
        </p:nvSpPr>
        <p:spPr>
          <a:xfrm>
            <a:off x="5080136" y="4987598"/>
            <a:ext cx="6502400" cy="646331"/>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was not marked as keep-alive, we </a:t>
            </a:r>
            <a:r>
              <a:rPr lang="en-US" sz="1800" b="1" dirty="0" smtClean="0">
                <a:solidFill>
                  <a:schemeClr val="bg1"/>
                </a:solidFill>
                <a:latin typeface="Cascadia Code" panose="020B0609020000020004" pitchFamily="49" charset="0"/>
                <a:cs typeface="Cascadia Code" panose="020B0609020000020004" pitchFamily="49" charset="0"/>
              </a:rPr>
              <a:t>exit and </a:t>
            </a:r>
            <a:r>
              <a:rPr lang="en-US" sz="1800" b="1" dirty="0">
                <a:solidFill>
                  <a:schemeClr val="bg1"/>
                </a:solidFill>
                <a:latin typeface="Cascadia Code" panose="020B0609020000020004" pitchFamily="49" charset="0"/>
                <a:cs typeface="Cascadia Code" panose="020B0609020000020004" pitchFamily="49" charset="0"/>
              </a:rPr>
              <a:t>terminate the server</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93891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17</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701451" y="281269"/>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03055" y="1767832"/>
            <a:ext cx="4477375" cy="2476846"/>
          </a:xfrm>
          <a:prstGeom prst="rect">
            <a:avLst/>
          </a:prstGeom>
        </p:spPr>
      </p:pic>
      <p:sp>
        <p:nvSpPr>
          <p:cNvPr id="9" name="Прямоугольник 8"/>
          <p:cNvSpPr/>
          <p:nvPr/>
        </p:nvSpPr>
        <p:spPr>
          <a:xfrm>
            <a:off x="703055" y="1208616"/>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7142579" y="2561530"/>
            <a:ext cx="2772162" cy="1581371"/>
          </a:xfrm>
          <a:prstGeom prst="rect">
            <a:avLst/>
          </a:prstGeom>
        </p:spPr>
      </p:pic>
      <p:sp>
        <p:nvSpPr>
          <p:cNvPr id="12" name="Прямоугольник 11"/>
          <p:cNvSpPr/>
          <p:nvPr/>
        </p:nvSpPr>
        <p:spPr>
          <a:xfrm>
            <a:off x="703055" y="4807705"/>
            <a:ext cx="6502400" cy="1200329"/>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Once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started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will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a:solidFill>
                  <a:schemeClr val="bg1"/>
                </a:solidFill>
                <a:latin typeface="Cascadia Code" panose="020B0609020000020004" pitchFamily="49" charset="0"/>
                <a:cs typeface="Cascadia Code" panose="020B0609020000020004" pitchFamily="49" charset="0"/>
              </a:rPr>
              <a:t> 8080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requests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200 OK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Hello</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RESTAPI Example</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90554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18</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19</a:t>
            </a:fld>
            <a:endParaRPr lang="ru-RU"/>
          </a:p>
        </p:txBody>
      </p:sp>
      <p:sp>
        <p:nvSpPr>
          <p:cNvPr id="5" name="Прямоугольник 4"/>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7" name="Прямоугольник 6"/>
          <p:cNvSpPr/>
          <p:nvPr/>
        </p:nvSpPr>
        <p:spPr>
          <a:xfrm>
            <a:off x="328322" y="1192873"/>
            <a:ext cx="10528585" cy="452431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main components of </a:t>
            </a:r>
            <a:r>
              <a:rPr lang="en-US" sz="1800" b="1" dirty="0" err="1">
                <a:solidFill>
                  <a:schemeClr val="bg1"/>
                </a:solidFill>
                <a:latin typeface="Cascadia Code" panose="020B0609020000020004" pitchFamily="49" charset="0"/>
                <a:cs typeface="Cascadia Code" panose="020B0609020000020004" pitchFamily="49" charset="0"/>
              </a:rPr>
              <a:t>asio</a:t>
            </a:r>
            <a:r>
              <a:rPr lang="en-US" sz="1800" b="1" dirty="0">
                <a:solidFill>
                  <a:schemeClr val="bg1"/>
                </a:solidFill>
                <a:latin typeface="Cascadia Code" panose="020B0609020000020004" pitchFamily="49" charset="0"/>
                <a:cs typeface="Cascadia Code" panose="020B0609020000020004" pitchFamily="49" charset="0"/>
              </a:rPr>
              <a:t> are:</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io_context</a:t>
            </a:r>
            <a:r>
              <a:rPr lang="en-US" sz="1800" b="1" dirty="0" smtClean="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manages asynchronous I/O operations. It provides a mechanism for queuing tasks and executing them asynchronously</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TCP socket. It is used to </a:t>
            </a:r>
            <a:r>
              <a:rPr lang="en-US" sz="1800" b="1" dirty="0" smtClean="0">
                <a:solidFill>
                  <a:schemeClr val="bg1"/>
                </a:solidFill>
                <a:latin typeface="Cascadia Code" panose="020B0609020000020004" pitchFamily="49" charset="0"/>
                <a:cs typeface="Cascadia Code" panose="020B0609020000020004" pitchFamily="49" charset="0"/>
              </a:rPr>
              <a:t>establish </a:t>
            </a:r>
            <a:r>
              <a:rPr lang="en-US" sz="1800" b="1" dirty="0">
                <a:solidFill>
                  <a:schemeClr val="bg1"/>
                </a:solidFill>
                <a:latin typeface="Cascadia Code" panose="020B0609020000020004" pitchFamily="49" charset="0"/>
                <a:cs typeface="Cascadia Code" panose="020B0609020000020004" pitchFamily="49" charset="0"/>
              </a:rPr>
              <a:t>a connection with a remote host and exchange data.</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is a class that is used to listen for incoming connections on the server</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udp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UDP socket. It is used to send and receive datagrams</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ssl</a:t>
            </a:r>
            <a:r>
              <a:rPr lang="en-US" sz="1800" b="1" dirty="0">
                <a:solidFill>
                  <a:srgbClr val="92D050"/>
                </a:solidFill>
                <a:latin typeface="Cascadia Code" panose="020B0609020000020004" pitchFamily="49" charset="0"/>
                <a:cs typeface="Cascadia Code" panose="020B0609020000020004" pitchFamily="49" charset="0"/>
              </a:rPr>
              <a:t>::stream</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represents a secure SSL connection. It is used to establish a secure connection and exchange data with a remote host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https://github.com/memorisecodead/BeastExample/blob/main/Examples/ASIO/ASIOExample.hpp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120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256854"/>
            <a:ext cx="9492699" cy="6863417"/>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REBOOT</a:t>
            </a:r>
            <a:endPar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endPar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a:t>
            </a: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WITH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ru-RU"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20</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21</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22</a:t>
            </a:fld>
            <a:endParaRPr lang="ru-RU"/>
          </a:p>
        </p:txBody>
      </p:sp>
      <p:sp>
        <p:nvSpPr>
          <p:cNvPr id="5" name="Прямоугольник 4"/>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6" name="Прямоугольник 5"/>
          <p:cNvSpPr/>
          <p:nvPr/>
        </p:nvSpPr>
        <p:spPr>
          <a:xfrm>
            <a:off x="653783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https://github.com/memorisecodead/BeastExample/tree/main/Examples/HTTPServer</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75231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38884"/>
          <a:stretch/>
        </p:blipFill>
        <p:spPr>
          <a:xfrm>
            <a:off x="386232" y="4566312"/>
            <a:ext cx="5711497" cy="2429214"/>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23</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https://github.com/memorisecodead/BeastExample/blob/main/Examples/Benchmark/main.cpp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3112117" y="3808799"/>
            <a:ext cx="6502400" cy="646331"/>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Below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results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comparing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Poco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Libcurl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libraries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queries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232" y="1143397"/>
            <a:ext cx="6502400" cy="1477328"/>
          </a:xfrm>
          <a:prstGeom prst="rect">
            <a:avLst/>
          </a:prstGeom>
        </p:spPr>
        <p:txBody>
          <a:bodyPr>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this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benchmark</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following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code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written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which</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performs</a:t>
            </a:r>
            <a:r>
              <a:rPr lang="ru-RU" sz="1800" b="1" dirty="0" smtClean="0">
                <a:solidFill>
                  <a:schemeClr val="bg1"/>
                </a:solidFill>
                <a:latin typeface="Cascadia Code" panose="020B0609020000020004" pitchFamily="49" charset="0"/>
                <a:cs typeface="Cascadia Code" panose="020B0609020000020004" pitchFamily="49" charset="0"/>
              </a:rPr>
              <a:t> 1000 HTTP GET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to</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Google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measures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average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execution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time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number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second</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232" y="2737026"/>
            <a:ext cx="6502400" cy="1200329"/>
          </a:xfrm>
          <a:prstGeom prst="rect">
            <a:avLst/>
          </a:prstGeom>
        </p:spPr>
        <p:txBody>
          <a:bodyPr>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run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machine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AMD </a:t>
            </a:r>
            <a:r>
              <a:rPr lang="ru-RU" sz="1800" b="1" dirty="0" err="1">
                <a:solidFill>
                  <a:schemeClr val="bg1"/>
                </a:solidFill>
                <a:latin typeface="Cascadia Code" panose="020B0609020000020004" pitchFamily="49" charset="0"/>
                <a:cs typeface="Cascadia Code" panose="020B0609020000020004" pitchFamily="49" charset="0"/>
              </a:rPr>
              <a:t>Ryzen</a:t>
            </a:r>
            <a:r>
              <a:rPr lang="ru-RU" sz="1800" b="1" dirty="0">
                <a:solidFill>
                  <a:schemeClr val="bg1"/>
                </a:solidFill>
                <a:latin typeface="Cascadia Code" panose="020B0609020000020004" pitchFamily="49" charset="0"/>
                <a:cs typeface="Cascadia Code" panose="020B0609020000020004" pitchFamily="49" charset="0"/>
              </a:rPr>
              <a:t> 5 3550h </a:t>
            </a:r>
            <a:r>
              <a:rPr lang="ru-RU" sz="1800" b="1" dirty="0" err="1">
                <a:solidFill>
                  <a:schemeClr val="bg1"/>
                </a:solidFill>
                <a:latin typeface="Cascadia Code" panose="020B0609020000020004" pitchFamily="49" charset="0"/>
                <a:cs typeface="Cascadia Code" panose="020B0609020000020004" pitchFamily="49" charset="0"/>
              </a:rPr>
              <a:t>processor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Windows</a:t>
            </a:r>
            <a:r>
              <a:rPr lang="ru-RU" sz="1800" b="1" dirty="0">
                <a:solidFill>
                  <a:schemeClr val="bg1"/>
                </a:solidFill>
                <a:latin typeface="Cascadia Code" panose="020B0609020000020004" pitchFamily="49" charset="0"/>
                <a:cs typeface="Cascadia Code" panose="020B0609020000020004" pitchFamily="49" charset="0"/>
              </a:rPr>
              <a:t> 22H2 </a:t>
            </a:r>
            <a:r>
              <a:rPr lang="ru-RU" sz="1800" b="1" dirty="0" err="1">
                <a:solidFill>
                  <a:schemeClr val="bg1"/>
                </a:solidFill>
                <a:latin typeface="Cascadia Code" panose="020B0609020000020004" pitchFamily="49" charset="0"/>
                <a:cs typeface="Cascadia Code" panose="020B0609020000020004" pitchFamily="49" charset="0"/>
              </a:rPr>
              <a:t>operating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system</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compiled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MSVC </a:t>
            </a:r>
            <a:r>
              <a:rPr lang="ru-RU" sz="1800" b="1" dirty="0" smtClean="0">
                <a:solidFill>
                  <a:schemeClr val="bg1"/>
                </a:solidFill>
                <a:latin typeface="Cascadia Code" panose="020B0609020000020004" pitchFamily="49" charset="0"/>
                <a:cs typeface="Cascadia Code" panose="020B0609020000020004" pitchFamily="49" charset="0"/>
              </a:rPr>
              <a:t>14.32.31326</a:t>
            </a:r>
            <a:r>
              <a:rPr lang="ru-RU" sz="1800" b="1" dirty="0">
                <a:solidFill>
                  <a:schemeClr val="bg1"/>
                </a:solidFill>
                <a:latin typeface="Cascadia Code" panose="020B0609020000020004" pitchFamily="49" charset="0"/>
                <a:cs typeface="Cascadia Code" panose="020B0609020000020004" pitchFamily="49" charset="0"/>
              </a:rPr>
              <a:t>. </a:t>
            </a:r>
          </a:p>
        </p:txBody>
      </p:sp>
      <p:sp>
        <p:nvSpPr>
          <p:cNvPr id="11" name="Прямоугольник 10"/>
          <p:cNvSpPr/>
          <p:nvPr/>
        </p:nvSpPr>
        <p:spPr>
          <a:xfrm>
            <a:off x="6620129" y="5097151"/>
            <a:ext cx="4108817" cy="1477328"/>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Lib versions:</a:t>
            </a:r>
          </a:p>
          <a:p>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ru-RU" sz="1800" b="1" dirty="0" err="1" smtClean="0">
                <a:solidFill>
                  <a:schemeClr val="bg1"/>
                </a:solidFill>
                <a:latin typeface="Cascadia Code" panose="020B0609020000020004" pitchFamily="49" charset="0"/>
                <a:cs typeface="Cascadia Code" panose="020B0609020000020004" pitchFamily="49" charset="0"/>
              </a:rPr>
              <a:t>boost</a:t>
            </a:r>
            <a:r>
              <a:rPr lang="ru-RU" sz="1800" b="1" dirty="0" smtClean="0">
                <a:solidFill>
                  <a:schemeClr val="bg1"/>
                </a:solidFill>
                <a:latin typeface="Cascadia Code" panose="020B0609020000020004" pitchFamily="49" charset="0"/>
                <a:cs typeface="Cascadia Code" panose="020B0609020000020004" pitchFamily="49" charset="0"/>
              </a:rPr>
              <a:t>/1.81.0</a:t>
            </a:r>
            <a:r>
              <a:rPr lang="en-US" sz="1800" b="1" dirty="0" smtClean="0">
                <a:solidFill>
                  <a:schemeClr val="bg1"/>
                </a:solidFill>
                <a:latin typeface="Cascadia Code" panose="020B0609020000020004" pitchFamily="49" charset="0"/>
                <a:cs typeface="Cascadia Code" panose="020B0609020000020004" pitchFamily="49" charset="0"/>
              </a:rPr>
              <a:t> (beast/1.82.0)</a:t>
            </a: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poco</a:t>
            </a:r>
            <a:r>
              <a:rPr lang="en-US" sz="1800" b="1" dirty="0" smtClean="0">
                <a:solidFill>
                  <a:schemeClr val="bg1"/>
                </a:solidFill>
                <a:latin typeface="Cascadia Code" panose="020B0609020000020004" pitchFamily="49" charset="0"/>
                <a:cs typeface="Cascadia Code" panose="020B0609020000020004" pitchFamily="49" charset="0"/>
              </a:rPr>
              <a:t>/1.12.4</a:t>
            </a:r>
          </a:p>
          <a:p>
            <a:pPr marL="285750" indent="-285750">
              <a:buFont typeface="Arial" panose="020B0604020202020204" pitchFamily="34" charset="0"/>
              <a:buChar char="•"/>
            </a:pPr>
            <a:r>
              <a:rPr lang="en-US" sz="1800" b="1" dirty="0" err="1">
                <a:solidFill>
                  <a:schemeClr val="bg1"/>
                </a:solidFill>
                <a:latin typeface="Cascadia Code" panose="020B0609020000020004" pitchFamily="49" charset="0"/>
                <a:cs typeface="Cascadia Code" panose="020B0609020000020004" pitchFamily="49" charset="0"/>
              </a:rPr>
              <a:t>libcurl</a:t>
            </a:r>
            <a:r>
              <a:rPr lang="en-US" sz="1800" b="1" dirty="0">
                <a:solidFill>
                  <a:schemeClr val="bg1"/>
                </a:solidFill>
                <a:latin typeface="Cascadia Code" panose="020B0609020000020004" pitchFamily="49" charset="0"/>
                <a:cs typeface="Cascadia Code" panose="020B0609020000020004" pitchFamily="49" charset="0"/>
              </a:rPr>
              <a:t>/8.1.2</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36144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t>24</a:t>
            </a:fld>
            <a:endParaRPr lang="ru-RU"/>
          </a:p>
        </p:txBody>
      </p:sp>
      <p:sp>
        <p:nvSpPr>
          <p:cNvPr id="2" name="Прямоугольник 1"/>
          <p:cNvSpPr/>
          <p:nvPr/>
        </p:nvSpPr>
        <p:spPr>
          <a:xfrm>
            <a:off x="640202" y="1226747"/>
            <a:ext cx="6502400" cy="5078313"/>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The </a:t>
            </a:r>
            <a:r>
              <a:rPr lang="en-US" sz="1800" b="1" dirty="0">
                <a:solidFill>
                  <a:srgbClr val="92D050"/>
                </a:solidFill>
                <a:latin typeface="Cascadia Code" panose="020B0609020000020004" pitchFamily="49" charset="0"/>
                <a:cs typeface="Cascadia Code" panose="020B0609020000020004" pitchFamily="49" charset="0"/>
              </a:rPr>
              <a:t>Listener </a:t>
            </a:r>
            <a:r>
              <a:rPr lang="en-US" sz="1800" b="1" dirty="0">
                <a:solidFill>
                  <a:schemeClr val="bg1"/>
                </a:solidFill>
                <a:latin typeface="Cascadia Code" panose="020B0609020000020004" pitchFamily="49" charset="0"/>
                <a:cs typeface="Cascadia Code" panose="020B0609020000020004" pitchFamily="49" charset="0"/>
              </a:rPr>
              <a:t>class is a convenient class that wraps the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object and handles incoming connections in a separate thread. It also manages the creation and removal of Session objects for each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To create a server in </a:t>
            </a: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you normally create a Listener object by passing it an </a:t>
            </a:r>
            <a:r>
              <a:rPr lang="en-US" sz="1800" b="1" dirty="0" err="1">
                <a:solidFill>
                  <a:srgbClr val="92D050"/>
                </a:solidFill>
                <a:latin typeface="Cascadia Code" panose="020B0609020000020004" pitchFamily="49" charset="0"/>
                <a:cs typeface="Cascadia Code" panose="020B0609020000020004" pitchFamily="49" charset="0"/>
              </a:rPr>
              <a:t>io_context</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object, which is used to manage asynchronous I/O operations. You can then call the </a:t>
            </a:r>
            <a:r>
              <a:rPr lang="en-US" sz="1800" b="1" dirty="0">
                <a:solidFill>
                  <a:srgbClr val="FFFF00"/>
                </a:solidFill>
                <a:latin typeface="Cascadia Code" panose="020B0609020000020004" pitchFamily="49" charset="0"/>
                <a:cs typeface="Cascadia Code" panose="020B0609020000020004" pitchFamily="49" charset="0"/>
              </a:rPr>
              <a:t>start() </a:t>
            </a:r>
            <a:r>
              <a:rPr lang="en-US" sz="1800" b="1" dirty="0">
                <a:solidFill>
                  <a:schemeClr val="bg1"/>
                </a:solidFill>
                <a:latin typeface="Cascadia Code" panose="020B0609020000020004" pitchFamily="49" charset="0"/>
                <a:cs typeface="Cascadia Code" panose="020B0609020000020004" pitchFamily="49" charset="0"/>
              </a:rPr>
              <a:t>method of the </a:t>
            </a:r>
            <a:r>
              <a:rPr lang="en-US" sz="1800" b="1" dirty="0">
                <a:solidFill>
                  <a:srgbClr val="92D050"/>
                </a:solidFill>
                <a:latin typeface="Cascadia Code" panose="020B0609020000020004" pitchFamily="49" charset="0"/>
                <a:cs typeface="Cascadia Code" panose="020B0609020000020004" pitchFamily="49" charset="0"/>
              </a:rPr>
              <a:t>Listener </a:t>
            </a:r>
            <a:r>
              <a:rPr lang="en-US" sz="1800" b="1" dirty="0">
                <a:solidFill>
                  <a:schemeClr val="bg1"/>
                </a:solidFill>
                <a:latin typeface="Cascadia Code" panose="020B0609020000020004" pitchFamily="49" charset="0"/>
                <a:cs typeface="Cascadia Code" panose="020B0609020000020004" pitchFamily="49" charset="0"/>
              </a:rPr>
              <a:t>object, which will start listening to the port and handling incoming connections. When the server should be stopped, you can call the </a:t>
            </a:r>
            <a:r>
              <a:rPr lang="en-US" sz="1800" b="1" dirty="0">
                <a:solidFill>
                  <a:srgbClr val="FFFF00"/>
                </a:solidFill>
                <a:latin typeface="Cascadia Code" panose="020B0609020000020004" pitchFamily="49" charset="0"/>
                <a:cs typeface="Cascadia Code" panose="020B0609020000020004" pitchFamily="49" charset="0"/>
              </a:rPr>
              <a:t>stop() </a:t>
            </a:r>
            <a:r>
              <a:rPr lang="en-US" sz="1800" b="1" dirty="0">
                <a:solidFill>
                  <a:schemeClr val="bg1"/>
                </a:solidFill>
                <a:latin typeface="Cascadia Code" panose="020B0609020000020004" pitchFamily="49" charset="0"/>
                <a:cs typeface="Cascadia Code" panose="020B0609020000020004" pitchFamily="49" charset="0"/>
              </a:rPr>
              <a:t>method of the Listener object, which will stop listening to the port and terminate the server.</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26" name="Picture 2" descr="Sense Of Hearing Clipart - Listen Clipart | Full Size PNG Download | See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275" y="1226747"/>
            <a:ext cx="3573430" cy="4321357"/>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91060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25</a:t>
            </a:fld>
            <a:endParaRPr lang="ru-RU"/>
          </a:p>
        </p:txBody>
      </p:sp>
      <p:sp>
        <p:nvSpPr>
          <p:cNvPr id="5" name="Прямоугольник 4"/>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3"/>
          <a:stretch>
            <a:fillRect/>
          </a:stretch>
        </p:blipFill>
        <p:spPr>
          <a:xfrm>
            <a:off x="6373197" y="2268427"/>
            <a:ext cx="4572638" cy="1124107"/>
          </a:xfrm>
          <a:prstGeom prst="rect">
            <a:avLst/>
          </a:prstGeom>
        </p:spPr>
      </p:pic>
      <p:pic>
        <p:nvPicPr>
          <p:cNvPr id="12" name="Рисунок 11"/>
          <p:cNvPicPr>
            <a:picLocks noChangeAspect="1"/>
          </p:cNvPicPr>
          <p:nvPr/>
        </p:nvPicPr>
        <p:blipFill>
          <a:blip r:embed="rId4"/>
          <a:stretch>
            <a:fillRect/>
          </a:stretch>
        </p:blipFill>
        <p:spPr>
          <a:xfrm>
            <a:off x="6352641" y="3461151"/>
            <a:ext cx="5068007" cy="3086531"/>
          </a:xfrm>
          <a:prstGeom prst="rect">
            <a:avLst/>
          </a:prstGeom>
        </p:spPr>
      </p:pic>
      <p:sp>
        <p:nvSpPr>
          <p:cNvPr id="15" name="Прямоугольник 14"/>
          <p:cNvSpPr/>
          <p:nvPr/>
        </p:nvSpPr>
        <p:spPr>
          <a:xfrm>
            <a:off x="692781" y="1774473"/>
            <a:ext cx="1800493"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a:t>
            </a:r>
            <a:endParaRPr lang="ru-RU" sz="1800" b="1" dirty="0">
              <a:solidFill>
                <a:schemeClr val="bg1"/>
              </a:solidFill>
            </a:endParaRPr>
          </a:p>
        </p:txBody>
      </p:sp>
      <p:pic>
        <p:nvPicPr>
          <p:cNvPr id="16" name="Рисунок 15"/>
          <p:cNvPicPr>
            <a:picLocks noChangeAspect="1"/>
          </p:cNvPicPr>
          <p:nvPr/>
        </p:nvPicPr>
        <p:blipFill rotWithShape="1">
          <a:blip r:embed="rId5"/>
          <a:srcRect r="2988"/>
          <a:stretch/>
        </p:blipFill>
        <p:spPr>
          <a:xfrm>
            <a:off x="773764" y="1238815"/>
            <a:ext cx="5110638" cy="419158"/>
          </a:xfrm>
          <a:prstGeom prst="rect">
            <a:avLst/>
          </a:prstGeom>
        </p:spPr>
      </p:pic>
      <p:sp>
        <p:nvSpPr>
          <p:cNvPr id="17" name="Прямоугольник 16"/>
          <p:cNvSpPr/>
          <p:nvPr/>
        </p:nvSpPr>
        <p:spPr>
          <a:xfrm>
            <a:off x="692780" y="2230315"/>
            <a:ext cx="5553907" cy="2308324"/>
          </a:xfrm>
          <a:prstGeom prst="rect">
            <a:avLst/>
          </a:prstGeom>
        </p:spPr>
        <p:txBody>
          <a:bodyPr wrap="square">
            <a:spAutoFit/>
          </a:bodyPr>
          <a:lstStyle/>
          <a:p>
            <a:r>
              <a:rPr lang="ru-RU" sz="1800" b="1" dirty="0" smtClean="0">
                <a:solidFill>
                  <a:schemeClr val="bg1"/>
                </a:solidFill>
                <a:latin typeface="Cascadia Code" panose="020B0609020000020004" pitchFamily="49" charset="0"/>
                <a:cs typeface="Cascadia Code" panose="020B0609020000020004" pitchFamily="49" charset="0"/>
              </a:rPr>
              <a:t>The </a:t>
            </a:r>
            <a:r>
              <a:rPr lang="ru-RU" sz="1800" b="1" dirty="0" err="1" smtClean="0">
                <a:solidFill>
                  <a:schemeClr val="bg1"/>
                </a:solidFill>
                <a:latin typeface="Cascadia Code" panose="020B0609020000020004" pitchFamily="49" charset="0"/>
                <a:cs typeface="Cascadia Code" panose="020B0609020000020004" pitchFamily="49" charset="0"/>
              </a:rPr>
              <a:t>constructor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has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checks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open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acceptor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address</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resolution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server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address</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configuration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and</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server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listening</a:t>
            </a:r>
            <a:r>
              <a:rPr lang="ru-RU" sz="1800" b="1" dirty="0" smtClean="0">
                <a:solidFill>
                  <a:srgbClr val="FFFF00"/>
                </a:solidFill>
                <a:latin typeface="Cascadia Code" panose="020B0609020000020004" pitchFamily="49" charset="0"/>
                <a:cs typeface="Cascadia Code" panose="020B0609020000020004" pitchFamily="49" charset="0"/>
              </a:rPr>
              <a:t>.</a:t>
            </a:r>
            <a:endParaRPr lang="en-US" sz="1800" b="1" dirty="0" smtClean="0">
              <a:solidFill>
                <a:srgbClr val="FFFF00"/>
              </a:solidFill>
              <a:latin typeface="Cascadia Code" panose="020B0609020000020004" pitchFamily="49" charset="0"/>
              <a:cs typeface="Cascadia Code" panose="020B0609020000020004" pitchFamily="49" charset="0"/>
            </a:endParaRP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chemeClr val="bg1"/>
                </a:solidFill>
                <a:latin typeface="Cascadia Code" panose="020B0609020000020004" pitchFamily="49" charset="0"/>
                <a:cs typeface="Cascadia Code" panose="020B0609020000020004" pitchFamily="49" charset="0"/>
              </a:rPr>
              <a:t>Check if the acceptor is open</a:t>
            </a:r>
          </a:p>
          <a:p>
            <a:r>
              <a:rPr lang="en-US" sz="1800" b="1" dirty="0">
                <a:solidFill>
                  <a:srgbClr val="92D050"/>
                </a:solidFill>
                <a:latin typeface="Cascadia Code" panose="020B0609020000020004" pitchFamily="49" charset="0"/>
                <a:cs typeface="Cascadia Code" panose="020B0609020000020004" pitchFamily="49" charset="0"/>
              </a:rPr>
              <a:t>acceptor::</a:t>
            </a:r>
            <a:r>
              <a:rPr lang="en-US" sz="1800" b="1" dirty="0">
                <a:solidFill>
                  <a:srgbClr val="FFFF00"/>
                </a:solidFill>
                <a:latin typeface="Cascadia Code" panose="020B0609020000020004" pitchFamily="49" charset="0"/>
                <a:cs typeface="Cascadia Code" panose="020B0609020000020004" pitchFamily="49" charset="0"/>
              </a:rPr>
              <a:t>open</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const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protocol_type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protocol,</a:t>
            </a:r>
            <a:r>
              <a:rPr lang="en-US" sz="1800" b="1" dirty="0" err="1" smtClean="0">
                <a:solidFill>
                  <a:srgbClr val="92D050"/>
                </a:solidFill>
                <a:latin typeface="Cascadia Code" panose="020B0609020000020004" pitchFamily="49" charset="0"/>
                <a:cs typeface="Cascadia Code" panose="020B0609020000020004" pitchFamily="49" charset="0"/>
              </a:rPr>
              <a:t>boost</a:t>
            </a:r>
            <a:r>
              <a:rPr lang="en-US" sz="1800" b="1" dirty="0">
                <a:solidFill>
                  <a:srgbClr val="92D050"/>
                </a:solidFill>
                <a:latin typeface="Cascadia Code" panose="020B0609020000020004" pitchFamily="49" charset="0"/>
                <a:cs typeface="Cascadia Code" panose="020B0609020000020004" pitchFamily="49" charset="0"/>
              </a:rPr>
              <a:t>::system::</a:t>
            </a:r>
            <a:r>
              <a:rPr lang="en-US" sz="1800" b="1" dirty="0" err="1" smtClean="0">
                <a:solidFill>
                  <a:srgbClr val="92D050"/>
                </a:solidFill>
                <a:latin typeface="Cascadia Code" panose="020B0609020000020004" pitchFamily="49" charset="0"/>
                <a:cs typeface="Cascadia Code" panose="020B0609020000020004" pitchFamily="49" charset="0"/>
              </a:rPr>
              <a:t>error_code</a:t>
            </a:r>
            <a:r>
              <a:rPr lang="en-US" sz="1800" b="1" dirty="0" smtClean="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2839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26</a:t>
            </a:fld>
            <a:endParaRPr lang="ru-RU"/>
          </a:p>
        </p:txBody>
      </p:sp>
      <p:sp>
        <p:nvSpPr>
          <p:cNvPr id="5" name="Прямоугольник 4"/>
          <p:cNvSpPr/>
          <p:nvPr/>
        </p:nvSpPr>
        <p:spPr>
          <a:xfrm>
            <a:off x="640202" y="121336"/>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6" name="Рисунок 5"/>
          <p:cNvPicPr>
            <a:picLocks noChangeAspect="1"/>
          </p:cNvPicPr>
          <p:nvPr/>
        </p:nvPicPr>
        <p:blipFill>
          <a:blip r:embed="rId2"/>
          <a:stretch>
            <a:fillRect/>
          </a:stretch>
        </p:blipFill>
        <p:spPr>
          <a:xfrm>
            <a:off x="5838926" y="1168178"/>
            <a:ext cx="5830114" cy="3972479"/>
          </a:xfrm>
          <a:prstGeom prst="rect">
            <a:avLst/>
          </a:prstGeom>
        </p:spPr>
      </p:pic>
      <p:pic>
        <p:nvPicPr>
          <p:cNvPr id="7" name="Рисунок 6"/>
          <p:cNvPicPr>
            <a:picLocks noChangeAspect="1"/>
          </p:cNvPicPr>
          <p:nvPr/>
        </p:nvPicPr>
        <p:blipFill>
          <a:blip r:embed="rId3"/>
          <a:stretch>
            <a:fillRect/>
          </a:stretch>
        </p:blipFill>
        <p:spPr>
          <a:xfrm>
            <a:off x="5838926" y="5426706"/>
            <a:ext cx="5477639" cy="1419423"/>
          </a:xfrm>
          <a:prstGeom prst="rect">
            <a:avLst/>
          </a:prstGeom>
        </p:spPr>
      </p:pic>
      <p:sp>
        <p:nvSpPr>
          <p:cNvPr id="9" name="Прямоугольник 8"/>
          <p:cNvSpPr/>
          <p:nvPr/>
        </p:nvSpPr>
        <p:spPr>
          <a:xfrm>
            <a:off x="640202" y="818862"/>
            <a:ext cx="5082504" cy="6463308"/>
          </a:xfrm>
          <a:prstGeom prst="rect">
            <a:avLst/>
          </a:prstGeom>
        </p:spPr>
        <p:txBody>
          <a:bodyPr wrap="square">
            <a:spAutoFit/>
          </a:bodyPr>
          <a:lstStyle/>
          <a:p>
            <a:r>
              <a:rPr lang="ru-RU" sz="1800" b="1" dirty="0" err="1">
                <a:solidFill>
                  <a:schemeClr val="bg1"/>
                </a:solidFill>
                <a:latin typeface="Cascadia Code" panose="020B0609020000020004" pitchFamily="49" charset="0"/>
                <a:cs typeface="Cascadia Code" panose="020B0609020000020004" pitchFamily="49" charset="0"/>
              </a:rPr>
              <a:t>Check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address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resolution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acceptor</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FFFF00"/>
                </a:solidFill>
                <a:latin typeface="Cascadia Code" panose="020B0609020000020004" pitchFamily="49" charset="0"/>
                <a:cs typeface="Cascadia Code" panose="020B0609020000020004" pitchFamily="49" charset="0"/>
              </a:rPr>
              <a:t>set_option</a:t>
            </a:r>
            <a:r>
              <a:rPr lang="ru-RU" sz="1800" b="1" dirty="0">
                <a:solidFill>
                  <a:schemeClr val="bg1"/>
                </a:solidFill>
                <a:latin typeface="Cascadia Code" panose="020B0609020000020004" pitchFamily="49" charset="0"/>
                <a:cs typeface="Cascadia Code" panose="020B0609020000020004" pitchFamily="49" charset="0"/>
              </a:rPr>
              <a:t>(</a:t>
            </a:r>
            <a:r>
              <a:rPr lang="ru-RU" sz="1800" b="1" dirty="0" err="1">
                <a:solidFill>
                  <a:schemeClr val="bg1"/>
                </a:solidFill>
                <a:latin typeface="Cascadia Code" panose="020B0609020000020004" pitchFamily="49" charset="0"/>
                <a:cs typeface="Cascadia Code" panose="020B0609020000020004" pitchFamily="49" charset="0"/>
              </a:rPr>
              <a:t>const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SettableSocketOption</a:t>
            </a:r>
            <a:r>
              <a:rPr lang="ru-RU" sz="1800" b="1" dirty="0">
                <a:solidFill>
                  <a:schemeClr val="bg1"/>
                </a:solidFill>
                <a:latin typeface="Cascadia Code" panose="020B0609020000020004" pitchFamily="49" charset="0"/>
                <a:cs typeface="Cascadia Code" panose="020B0609020000020004" pitchFamily="49" charset="0"/>
              </a:rPr>
              <a:t>&amp;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boost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system</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error_code</a:t>
            </a:r>
            <a:r>
              <a:rPr lang="ru-RU" sz="1800" b="1" dirty="0">
                <a:solidFill>
                  <a:schemeClr val="bg1"/>
                </a:solidFill>
                <a:latin typeface="Cascadia Code" panose="020B0609020000020004" pitchFamily="49" charset="0"/>
                <a:cs typeface="Cascadia Code" panose="020B0609020000020004" pitchFamily="49" charset="0"/>
              </a:rPr>
              <a:t>&amp; </a:t>
            </a:r>
            <a:r>
              <a:rPr lang="ru-RU" sz="1800" b="1" dirty="0" err="1">
                <a:solidFill>
                  <a:schemeClr val="bg1"/>
                </a:solidFill>
                <a:latin typeface="Cascadia Code" panose="020B0609020000020004" pitchFamily="49" charset="0"/>
                <a:cs typeface="Cascadia Code" panose="020B0609020000020004" pitchFamily="49" charset="0"/>
              </a:rPr>
              <a:t>ec</a:t>
            </a:r>
            <a:r>
              <a:rPr lang="ru-RU" sz="1800" b="1" dirty="0">
                <a:solidFill>
                  <a:schemeClr val="bg1"/>
                </a:solidFill>
                <a:latin typeface="Cascadia Code" panose="020B0609020000020004" pitchFamily="49" charset="0"/>
                <a:cs typeface="Cascadia Code" panose="020B0609020000020004" pitchFamily="49" charset="0"/>
              </a:rPr>
              <a:t>) - </a:t>
            </a:r>
            <a:r>
              <a:rPr lang="ru-RU" sz="1800" b="1" dirty="0" err="1">
                <a:solidFill>
                  <a:schemeClr val="bg1"/>
                </a:solidFill>
                <a:latin typeface="Cascadia Code" panose="020B0609020000020004" pitchFamily="49" charset="0"/>
                <a:cs typeface="Cascadia Code" panose="020B0609020000020004" pitchFamily="49" charset="0"/>
              </a:rPr>
              <a:t>This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function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new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value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smtClean="0">
                <a:solidFill>
                  <a:schemeClr val="bg1"/>
                </a:solidFill>
                <a:latin typeface="Cascadia Code" panose="020B0609020000020004" pitchFamily="49" charset="0"/>
                <a:cs typeface="Cascadia Code" panose="020B0609020000020004" pitchFamily="49" charset="0"/>
              </a:rPr>
              <a:t>.</a:t>
            </a:r>
            <a:endParaRPr lang="en-US" sz="1800" b="1" dirty="0">
              <a:solidFill>
                <a:schemeClr val="bg1"/>
              </a:solidFill>
              <a:latin typeface="Cascadia Code" panose="020B0609020000020004" pitchFamily="49" charset="0"/>
              <a:cs typeface="Cascadia Code" panose="020B0609020000020004" pitchFamily="49" charset="0"/>
            </a:endParaRP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rgbClr val="92D050"/>
                </a:solidFill>
                <a:latin typeface="Cascadia Code" panose="020B0609020000020004" pitchFamily="49" charset="0"/>
                <a:cs typeface="Cascadia Code" panose="020B0609020000020004" pitchFamily="49" charset="0"/>
              </a:rPr>
              <a:t>a</a:t>
            </a:r>
            <a:r>
              <a:rPr lang="en-US" sz="1800" b="1" dirty="0" smtClean="0">
                <a:solidFill>
                  <a:srgbClr val="92D050"/>
                </a:solidFill>
                <a:latin typeface="Cascadia Code" panose="020B0609020000020004" pitchFamily="49" charset="0"/>
                <a:cs typeface="Cascadia Code" panose="020B0609020000020004" pitchFamily="49" charset="0"/>
              </a:rPr>
              <a:t>cceptor</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a:solidFill>
                  <a:srgbClr val="FFFF00"/>
                </a:solidFill>
                <a:latin typeface="Cascadia Code" panose="020B0609020000020004" pitchFamily="49" charset="0"/>
                <a:cs typeface="Cascadia Code" panose="020B0609020000020004" pitchFamily="49" charset="0"/>
              </a:rPr>
              <a:t>bind</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const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endpoint_type</a:t>
            </a:r>
            <a:r>
              <a:rPr lang="en-US" sz="1800" b="1" dirty="0">
                <a:solidFill>
                  <a:schemeClr val="bg1"/>
                </a:solidFill>
                <a:latin typeface="Cascadia Code" panose="020B0609020000020004" pitchFamily="49" charset="0"/>
                <a:cs typeface="Cascadia Code" panose="020B0609020000020004" pitchFamily="49" charset="0"/>
              </a:rPr>
              <a:t>&amp;</a:t>
            </a:r>
            <a:r>
              <a:rPr lang="en-US" sz="1800" b="1" dirty="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endpoint, </a:t>
            </a:r>
            <a:r>
              <a:rPr lang="en-US" sz="1800" b="1" dirty="0" smtClean="0">
                <a:solidFill>
                  <a:srgbClr val="92D050"/>
                </a:solidFill>
                <a:latin typeface="Cascadia Code" panose="020B0609020000020004" pitchFamily="49" charset="0"/>
                <a:cs typeface="Cascadia Code" panose="020B0609020000020004" pitchFamily="49" charset="0"/>
              </a:rPr>
              <a:t>boost</a:t>
            </a:r>
            <a:r>
              <a:rPr lang="en-US" sz="1800" b="1" dirty="0">
                <a:solidFill>
                  <a:srgbClr val="92D050"/>
                </a:solidFill>
                <a:latin typeface="Cascadia Code" panose="020B0609020000020004" pitchFamily="49" charset="0"/>
                <a:cs typeface="Cascadia Code" panose="020B0609020000020004" pitchFamily="49" charset="0"/>
              </a:rPr>
              <a:t>::system::</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Bind the acceptor to the given local </a:t>
            </a:r>
            <a:r>
              <a:rPr lang="en-US" sz="1800" b="1" dirty="0">
                <a:solidFill>
                  <a:schemeClr val="bg1"/>
                </a:solidFill>
                <a:latin typeface="Cascadia Code" panose="020B0609020000020004" pitchFamily="49" charset="0"/>
                <a:cs typeface="Cascadia Code" panose="020B0609020000020004" pitchFamily="49" charset="0"/>
              </a:rPr>
              <a:t>endpoint. This function binds the socket acceptor to the specified endpoint on </a:t>
            </a:r>
            <a:r>
              <a:rPr lang="en-US" sz="1800" b="1" dirty="0" smtClean="0">
                <a:solidFill>
                  <a:schemeClr val="bg1"/>
                </a:solidFill>
                <a:latin typeface="Cascadia Code" panose="020B0609020000020004" pitchFamily="49" charset="0"/>
                <a:cs typeface="Cascadia Code" panose="020B0609020000020004" pitchFamily="49" charset="0"/>
              </a:rPr>
              <a:t>the local </a:t>
            </a:r>
            <a:r>
              <a:rPr lang="en-US" sz="1800" b="1" dirty="0">
                <a:solidFill>
                  <a:schemeClr val="bg1"/>
                </a:solidFill>
                <a:latin typeface="Cascadia Code" panose="020B0609020000020004" pitchFamily="49" charset="0"/>
                <a:cs typeface="Cascadia Code" panose="020B0609020000020004" pitchFamily="49" charset="0"/>
              </a:rPr>
              <a:t>machine</a:t>
            </a:r>
            <a:r>
              <a:rPr lang="en-US" sz="1800" b="1" dirty="0" smtClean="0">
                <a:solidFill>
                  <a:schemeClr val="bg1"/>
                </a:solidFill>
                <a:latin typeface="Cascadia Code" panose="020B0609020000020004" pitchFamily="49" charset="0"/>
                <a:cs typeface="Cascadia Code" panose="020B0609020000020004" pitchFamily="49" charset="0"/>
              </a:rPr>
              <a:t>.</a:t>
            </a:r>
          </a:p>
          <a:p>
            <a:r>
              <a:rPr lang="en-US" sz="1800" b="1" dirty="0">
                <a:solidFill>
                  <a:schemeClr val="bg1"/>
                </a:solidFill>
                <a:latin typeface="Cascadia Code" panose="020B0609020000020004" pitchFamily="49" charset="0"/>
                <a:cs typeface="Cascadia Code" panose="020B0609020000020004" pitchFamily="49" charset="0"/>
              </a:rPr>
              <a:t>e</a:t>
            </a:r>
            <a:r>
              <a:rPr lang="en-US" sz="1800" b="1" dirty="0" smtClean="0">
                <a:solidFill>
                  <a:schemeClr val="bg1"/>
                </a:solidFill>
                <a:latin typeface="Cascadia Code" panose="020B0609020000020004" pitchFamily="49" charset="0"/>
                <a:cs typeface="Cascadia Code" panose="020B0609020000020004" pitchFamily="49" charset="0"/>
              </a:rPr>
              <a:t>ndpoint - an </a:t>
            </a:r>
            <a:r>
              <a:rPr lang="en-US" sz="1800" b="1" dirty="0">
                <a:solidFill>
                  <a:schemeClr val="bg1"/>
                </a:solidFill>
                <a:latin typeface="Cascadia Code" panose="020B0609020000020004" pitchFamily="49" charset="0"/>
                <a:cs typeface="Cascadia Code" panose="020B0609020000020004" pitchFamily="49" charset="0"/>
              </a:rPr>
              <a:t>endpoint on the local machine to which the </a:t>
            </a:r>
            <a:r>
              <a:rPr lang="en-US" sz="1800" b="1" dirty="0" smtClean="0">
                <a:solidFill>
                  <a:schemeClr val="bg1"/>
                </a:solidFill>
                <a:latin typeface="Cascadia Code" panose="020B0609020000020004" pitchFamily="49" charset="0"/>
                <a:cs typeface="Cascadia Code" panose="020B0609020000020004" pitchFamily="49" charset="0"/>
              </a:rPr>
              <a:t>socket acceptor </a:t>
            </a:r>
            <a:r>
              <a:rPr lang="en-US" sz="1800" b="1" dirty="0">
                <a:solidFill>
                  <a:schemeClr val="bg1"/>
                </a:solidFill>
                <a:latin typeface="Cascadia Code" panose="020B0609020000020004" pitchFamily="49" charset="0"/>
                <a:cs typeface="Cascadia Code" panose="020B0609020000020004" pitchFamily="49" charset="0"/>
              </a:rPr>
              <a:t>will be bound</a:t>
            </a:r>
            <a:r>
              <a:rPr lang="en-US" sz="1800" b="1" dirty="0" smtClean="0">
                <a:solidFill>
                  <a:schemeClr val="bg1"/>
                </a:solidFill>
                <a:latin typeface="Cascadia Code" panose="020B0609020000020004" pitchFamily="49" charset="0"/>
                <a:cs typeface="Cascadia Code" panose="020B0609020000020004" pitchFamily="49" charset="0"/>
              </a:rPr>
              <a:t>.</a:t>
            </a: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rgbClr val="92D050"/>
                </a:solidFill>
                <a:latin typeface="Cascadia Code" panose="020B0609020000020004" pitchFamily="49" charset="0"/>
                <a:cs typeface="Cascadia Code" panose="020B0609020000020004" pitchFamily="49" charset="0"/>
              </a:rPr>
              <a:t>a</a:t>
            </a:r>
            <a:r>
              <a:rPr lang="en-US" sz="1800" b="1" dirty="0" smtClean="0">
                <a:solidFill>
                  <a:srgbClr val="92D050"/>
                </a:solidFill>
                <a:latin typeface="Cascadia Code" panose="020B0609020000020004" pitchFamily="49" charset="0"/>
                <a:cs typeface="Cascadia Code" panose="020B0609020000020004" pitchFamily="49" charset="0"/>
              </a:rPr>
              <a:t>cceptor::</a:t>
            </a:r>
            <a:r>
              <a:rPr lang="en-US" sz="1800" b="1" dirty="0" smtClean="0">
                <a:solidFill>
                  <a:srgbClr val="FFFF00"/>
                </a:solidFill>
                <a:latin typeface="Cascadia Code" panose="020B0609020000020004" pitchFamily="49" charset="0"/>
                <a:cs typeface="Cascadia Code" panose="020B0609020000020004" pitchFamily="49" charset="0"/>
              </a:rPr>
              <a:t>listen</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int</a:t>
            </a:r>
            <a:r>
              <a:rPr lang="en-US" sz="1800" b="1" dirty="0">
                <a:solidFill>
                  <a:schemeClr val="bg1"/>
                </a:solidFill>
                <a:latin typeface="Cascadia Code" panose="020B0609020000020004" pitchFamily="49" charset="0"/>
                <a:cs typeface="Cascadia Code" panose="020B0609020000020004" pitchFamily="49" charset="0"/>
              </a:rPr>
              <a:t> backlog, </a:t>
            </a:r>
            <a:r>
              <a:rPr lang="en-US" sz="1800" b="1" dirty="0">
                <a:solidFill>
                  <a:srgbClr val="92D050"/>
                </a:solidFill>
                <a:latin typeface="Cascadia Code" panose="020B0609020000020004" pitchFamily="49" charset="0"/>
                <a:cs typeface="Cascadia Code" panose="020B0609020000020004" pitchFamily="49" charset="0"/>
              </a:rPr>
              <a:t>boost::system::</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 - This function puts the socket acceptor into the state where it may </a:t>
            </a:r>
            <a:r>
              <a:rPr lang="en-US" sz="1800" b="1" dirty="0" smtClean="0">
                <a:solidFill>
                  <a:schemeClr val="bg1"/>
                </a:solidFill>
                <a:latin typeface="Cascadia Code" panose="020B0609020000020004" pitchFamily="49" charset="0"/>
                <a:cs typeface="Cascadia Code" panose="020B0609020000020004" pitchFamily="49" charset="0"/>
              </a:rPr>
              <a:t>accept new </a:t>
            </a:r>
            <a:r>
              <a:rPr lang="en-US" sz="1800" b="1" dirty="0">
                <a:solidFill>
                  <a:schemeClr val="bg1"/>
                </a:solidFill>
                <a:latin typeface="Cascadia Code" panose="020B0609020000020004" pitchFamily="49" charset="0"/>
                <a:cs typeface="Cascadia Code" panose="020B0609020000020004" pitchFamily="49" charset="0"/>
              </a:rPr>
              <a:t>connections.</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63157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27</a:t>
            </a:fld>
            <a:endParaRPr lang="ru-RU"/>
          </a:p>
        </p:txBody>
      </p:sp>
      <p:sp>
        <p:nvSpPr>
          <p:cNvPr id="5" name="Прямоугольник 4"/>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4770411" y="1188727"/>
            <a:ext cx="6697010" cy="4572638"/>
          </a:xfrm>
          <a:prstGeom prst="rect">
            <a:avLst/>
          </a:prstGeom>
        </p:spPr>
      </p:pic>
      <p:sp>
        <p:nvSpPr>
          <p:cNvPr id="8" name="Прямоугольник 7"/>
          <p:cNvSpPr/>
          <p:nvPr/>
        </p:nvSpPr>
        <p:spPr>
          <a:xfrm>
            <a:off x="672233" y="1158027"/>
            <a:ext cx="3868945" cy="563231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Methods </a:t>
            </a:r>
            <a:r>
              <a:rPr lang="en-US" sz="1800" b="1" dirty="0" err="1" smtClean="0">
                <a:solidFill>
                  <a:srgbClr val="FFFF00"/>
                </a:solidFill>
                <a:latin typeface="Cascadia Mono" panose="020B0609020000020004" pitchFamily="49" charset="0"/>
              </a:rPr>
              <a:t>do_accept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and </a:t>
            </a:r>
            <a:r>
              <a:rPr lang="en-US" sz="1800" b="1" dirty="0" err="1" smtClean="0">
                <a:solidFill>
                  <a:srgbClr val="FFFF00"/>
                </a:solidFill>
                <a:latin typeface="Cascadia Mono" panose="020B0609020000020004" pitchFamily="49" charset="0"/>
              </a:rPr>
              <a:t>on_accept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err="1" smtClean="0">
                <a:solidFill>
                  <a:srgbClr val="FFFF00"/>
                </a:solidFill>
                <a:latin typeface="Cascadia Mono" panose="020B0609020000020004" pitchFamily="49" charset="0"/>
              </a:rPr>
              <a:t>do_accept</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t</a:t>
            </a:r>
            <a:r>
              <a:rPr lang="en-US" sz="1800" b="1" dirty="0" smtClean="0">
                <a:solidFill>
                  <a:schemeClr val="bg1"/>
                </a:solidFill>
                <a:latin typeface="Cascadia Mono" panose="020B0609020000020004" pitchFamily="49" charset="0"/>
              </a:rPr>
              <a:t>his </a:t>
            </a:r>
            <a:r>
              <a:rPr lang="en-US" sz="1800" b="1" dirty="0">
                <a:solidFill>
                  <a:schemeClr val="bg1"/>
                </a:solidFill>
                <a:latin typeface="Cascadia Mono" panose="020B0609020000020004" pitchFamily="49" charset="0"/>
              </a:rPr>
              <a:t>method takes a connection and forms its own connection</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err="1" smtClean="0">
                <a:solidFill>
                  <a:srgbClr val="FFFF00"/>
                </a:solidFill>
                <a:latin typeface="Cascadia Mono" panose="020B0609020000020004" pitchFamily="49" charset="0"/>
              </a:rPr>
              <a:t>on_accept</a:t>
            </a:r>
            <a:r>
              <a:rPr lang="en-US" sz="1800" b="1" dirty="0" smtClean="0">
                <a:solidFill>
                  <a:schemeClr val="bg1"/>
                </a:solidFill>
                <a:latin typeface="Cascadia Mono" panose="020B0609020000020004" pitchFamily="49" charset="0"/>
              </a:rPr>
              <a:t>(</a:t>
            </a:r>
            <a:r>
              <a:rPr lang="en-US" sz="1800" b="1" dirty="0" smtClean="0">
                <a:solidFill>
                  <a:srgbClr val="92D050"/>
                </a:solidFill>
                <a:latin typeface="Cascadia Mono" panose="020B0609020000020004" pitchFamily="49" charset="0"/>
              </a:rPr>
              <a:t>beast::</a:t>
            </a:r>
            <a:r>
              <a:rPr lang="en-US" sz="1800" b="1" dirty="0" err="1" smtClean="0">
                <a:solidFill>
                  <a:srgbClr val="92D050"/>
                </a:solidFill>
                <a:latin typeface="Cascadia Mono" panose="020B0609020000020004" pitchFamily="49" charset="0"/>
              </a:rPr>
              <a:t>error_code</a:t>
            </a:r>
            <a:r>
              <a:rPr lang="en-US" sz="1800" b="1" dirty="0" smtClean="0">
                <a:solidFill>
                  <a:srgbClr val="92D050"/>
                </a:solidFill>
                <a:latin typeface="Cascadia Mono" panose="020B0609020000020004" pitchFamily="49" charset="0"/>
              </a:rPr>
              <a:t> </a:t>
            </a:r>
            <a:r>
              <a:rPr lang="en-US" sz="1800" b="1" dirty="0" err="1" smtClean="0">
                <a:solidFill>
                  <a:schemeClr val="bg1"/>
                </a:solidFill>
                <a:latin typeface="Cascadia Mono" panose="020B0609020000020004" pitchFamily="49" charset="0"/>
              </a:rPr>
              <a:t>ec</a:t>
            </a:r>
            <a:r>
              <a:rPr lang="en-US" sz="1800" b="1" dirty="0" smtClean="0">
                <a:solidFill>
                  <a:schemeClr val="bg1"/>
                </a:solidFill>
                <a:latin typeface="Cascadia Mono" panose="020B0609020000020004" pitchFamily="49" charset="0"/>
              </a:rPr>
              <a:t>, </a:t>
            </a:r>
            <a:r>
              <a:rPr lang="en-US" sz="1800" b="1" dirty="0" err="1" smtClean="0">
                <a:solidFill>
                  <a:srgbClr val="92D050"/>
                </a:solidFill>
                <a:latin typeface="Cascadia Mono" panose="020B0609020000020004" pitchFamily="49" charset="0"/>
              </a:rPr>
              <a:t>tcp</a:t>
            </a:r>
            <a:r>
              <a:rPr lang="en-US" sz="1800" b="1" dirty="0" smtClean="0">
                <a:solidFill>
                  <a:srgbClr val="92D050"/>
                </a:solidFill>
                <a:latin typeface="Cascadia Mono" panose="020B0609020000020004" pitchFamily="49" charset="0"/>
              </a:rPr>
              <a:t>::socket socket)</a:t>
            </a:r>
            <a:r>
              <a:rPr lang="en-US" sz="1800" b="1" dirty="0" smtClean="0">
                <a:latin typeface="Cascadia Mono" panose="020B0609020000020004" pitchFamily="49" charset="0"/>
              </a:rPr>
              <a:t> </a:t>
            </a:r>
            <a:r>
              <a:rPr lang="en-US" sz="1800" b="1" dirty="0" smtClean="0">
                <a:solidFill>
                  <a:schemeClr val="bg1"/>
                </a:solidFill>
                <a:latin typeface="Cascadia Mono" panose="020B0609020000020004" pitchFamily="49" charset="0"/>
              </a:rPr>
              <a:t>method - </a:t>
            </a:r>
            <a:r>
              <a:rPr lang="en-US" sz="1800" b="1" dirty="0">
                <a:solidFill>
                  <a:schemeClr val="bg1"/>
                </a:solidFill>
                <a:latin typeface="Cascadia Code" panose="020B0609020000020004" pitchFamily="49" charset="0"/>
                <a:cs typeface="Cascadia Code" panose="020B0609020000020004" pitchFamily="49" charset="0"/>
              </a:rPr>
              <a:t>Create the session and run </a:t>
            </a:r>
            <a:r>
              <a:rPr lang="en-US" sz="1800" b="1" dirty="0" smtClean="0">
                <a:solidFill>
                  <a:schemeClr val="bg1"/>
                </a:solidFill>
                <a:latin typeface="Cascadia Code" panose="020B0609020000020004" pitchFamily="49" charset="0"/>
                <a:cs typeface="Cascadia Code" panose="020B0609020000020004" pitchFamily="49" charset="0"/>
              </a:rPr>
              <a:t>it</a:t>
            </a:r>
            <a:r>
              <a:rPr lang="en-US" sz="1800" b="1" dirty="0">
                <a:solidFill>
                  <a:schemeClr val="bg1"/>
                </a:solidFill>
                <a:latin typeface="Cascadia Code" panose="020B0609020000020004" pitchFamily="49" charset="0"/>
                <a:cs typeface="Cascadia Code" panose="020B0609020000020004" pitchFamily="49" charset="0"/>
              </a:rPr>
              <a:t>. Inside the method there is a branching, if there is a bad acceptance, the </a:t>
            </a:r>
            <a:r>
              <a:rPr lang="en-US" sz="1800" b="1" dirty="0">
                <a:solidFill>
                  <a:srgbClr val="FFFF00"/>
                </a:solidFill>
                <a:latin typeface="Cascadia Code" panose="020B0609020000020004" pitchFamily="49" charset="0"/>
                <a:cs typeface="Cascadia Code" panose="020B0609020000020004" pitchFamily="49" charset="0"/>
              </a:rPr>
              <a:t>fail</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a:solidFill>
                  <a:srgbClr val="92D050"/>
                </a:solidFill>
                <a:latin typeface="Cascadia Code" panose="020B0609020000020004" pitchFamily="49" charset="0"/>
                <a:cs typeface="Cascadia Code" panose="020B0609020000020004" pitchFamily="49" charset="0"/>
              </a:rPr>
              <a:t>beast::</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err="1">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std</a:t>
            </a:r>
            <a:r>
              <a:rPr lang="en-US" sz="1800" b="1" dirty="0">
                <a:solidFill>
                  <a:srgbClr val="92D050"/>
                </a:solidFill>
                <a:latin typeface="Cascadia Code" panose="020B0609020000020004" pitchFamily="49" charset="0"/>
                <a:cs typeface="Cascadia Code" panose="020B0609020000020004" pitchFamily="49" charset="0"/>
              </a:rPr>
              <a:t>::string </a:t>
            </a:r>
            <a:r>
              <a:rPr lang="en-US" sz="1800" b="1" dirty="0">
                <a:solidFill>
                  <a:schemeClr val="bg1"/>
                </a:solidFill>
                <a:latin typeface="Cascadia Code" panose="020B0609020000020004" pitchFamily="49" charset="0"/>
                <a:cs typeface="Cascadia Code" panose="020B0609020000020004" pitchFamily="49" charset="0"/>
              </a:rPr>
              <a:t>what)</a:t>
            </a:r>
            <a:r>
              <a:rPr lang="en-US" sz="1800" b="1" dirty="0">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will print an error message.</a:t>
            </a:r>
          </a:p>
          <a:p>
            <a:endParaRPr lang="ru-RU" sz="1800" b="1" dirty="0">
              <a:solidFill>
                <a:schemeClr val="bg1"/>
              </a:solidFill>
            </a:endParaRPr>
          </a:p>
        </p:txBody>
      </p:sp>
    </p:spTree>
    <p:extLst>
      <p:ext uri="{BB962C8B-B14F-4D97-AF65-F5344CB8AC3E}">
        <p14:creationId xmlns:p14="http://schemas.microsoft.com/office/powerpoint/2010/main" val="2346719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3" name="Номер слайда 2"/>
          <p:cNvSpPr>
            <a:spLocks noGrp="1"/>
          </p:cNvSpPr>
          <p:nvPr>
            <p:ph type="sldNum" sz="quarter" idx="12"/>
          </p:nvPr>
        </p:nvSpPr>
        <p:spPr/>
        <p:txBody>
          <a:bodyPr/>
          <a:lstStyle/>
          <a:p>
            <a:fld id="{9F05448C-47A6-407F-9FDF-0EF96B96A918}" type="slidenum">
              <a:rPr lang="ru-RU" smtClean="0"/>
              <a:t>28</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2" name="Прямоугольник 1"/>
          <p:cNvSpPr/>
          <p:nvPr/>
        </p:nvSpPr>
        <p:spPr>
          <a:xfrm>
            <a:off x="742268" y="1330327"/>
            <a:ext cx="6480466" cy="4247317"/>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Session</a:t>
            </a:r>
            <a:r>
              <a:rPr lang="en-US" sz="1800" b="1" dirty="0">
                <a:solidFill>
                  <a:schemeClr val="bg1"/>
                </a:solidFill>
                <a:latin typeface="Cascadia Code" panose="020B0609020000020004" pitchFamily="49" charset="0"/>
                <a:cs typeface="Cascadia Code" panose="020B0609020000020004" pitchFamily="49" charset="0"/>
              </a:rPr>
              <a:t> class is used to manage the client connection lifecycle. It processes requests sent by the client and sends them responses. A Session object can be created for each client that connects to the server, and will be destroyed when the client connection is closed.</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also has a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class, which is used to communicate with the client. When the server accepts a new connection, it creates a new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object for that connection and passes it to the Session object, which will use it to communicate with the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050" name="Picture 2" descr="Free Light PNG Transparent Images, Download Free Light PNG Transparent  Images png images, Free ClipArts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9873" y="1972638"/>
            <a:ext cx="3419165" cy="248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4632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29</a:t>
            </a:fld>
            <a:endParaRPr lang="ru-RU"/>
          </a:p>
        </p:txBody>
      </p:sp>
      <p:sp>
        <p:nvSpPr>
          <p:cNvPr id="5" name="Прямоугольник 4"/>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742267" y="1219702"/>
            <a:ext cx="5068007" cy="485843"/>
          </a:xfrm>
          <a:prstGeom prst="rect">
            <a:avLst/>
          </a:prstGeom>
        </p:spPr>
      </p:pic>
      <p:sp>
        <p:nvSpPr>
          <p:cNvPr id="8" name="Прямоугольник 7"/>
          <p:cNvSpPr/>
          <p:nvPr/>
        </p:nvSpPr>
        <p:spPr>
          <a:xfrm>
            <a:off x="692781" y="1774473"/>
            <a:ext cx="1800493"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a:t>
            </a:r>
            <a:endParaRPr lang="ru-RU" sz="1800" b="1" dirty="0">
              <a:solidFill>
                <a:schemeClr val="bg1"/>
              </a:solidFill>
            </a:endParaRPr>
          </a:p>
        </p:txBody>
      </p:sp>
      <p:pic>
        <p:nvPicPr>
          <p:cNvPr id="9" name="Рисунок 8"/>
          <p:cNvPicPr>
            <a:picLocks noChangeAspect="1"/>
          </p:cNvPicPr>
          <p:nvPr/>
        </p:nvPicPr>
        <p:blipFill>
          <a:blip r:embed="rId4"/>
          <a:stretch>
            <a:fillRect/>
          </a:stretch>
        </p:blipFill>
        <p:spPr>
          <a:xfrm>
            <a:off x="742267" y="2260316"/>
            <a:ext cx="7144747" cy="1152686"/>
          </a:xfrm>
          <a:prstGeom prst="rect">
            <a:avLst/>
          </a:prstGeom>
        </p:spPr>
      </p:pic>
      <p:pic>
        <p:nvPicPr>
          <p:cNvPr id="10" name="Рисунок 9"/>
          <p:cNvPicPr>
            <a:picLocks noChangeAspect="1"/>
          </p:cNvPicPr>
          <p:nvPr/>
        </p:nvPicPr>
        <p:blipFill>
          <a:blip r:embed="rId5"/>
          <a:stretch>
            <a:fillRect/>
          </a:stretch>
        </p:blipFill>
        <p:spPr>
          <a:xfrm>
            <a:off x="742267" y="4412869"/>
            <a:ext cx="6239746" cy="1581371"/>
          </a:xfrm>
          <a:prstGeom prst="rect">
            <a:avLst/>
          </a:prstGeom>
        </p:spPr>
      </p:pic>
      <p:sp>
        <p:nvSpPr>
          <p:cNvPr id="11" name="Прямоугольник 10"/>
          <p:cNvSpPr/>
          <p:nvPr/>
        </p:nvSpPr>
        <p:spPr>
          <a:xfrm>
            <a:off x="742267" y="3644607"/>
            <a:ext cx="8802410" cy="646331"/>
          </a:xfrm>
          <a:prstGeom prst="rect">
            <a:avLst/>
          </a:prstGeom>
        </p:spPr>
        <p:txBody>
          <a:bodyPr wrap="none">
            <a:spAutoFit/>
          </a:bodyPr>
          <a:lstStyle/>
          <a:p>
            <a:r>
              <a:rPr lang="en-US" sz="1800" b="1" dirty="0" smtClean="0">
                <a:solidFill>
                  <a:srgbClr val="FFFF00"/>
                </a:solidFill>
                <a:latin typeface="Cascadia Mono" panose="020B0609020000020004" pitchFamily="49" charset="0"/>
              </a:rPr>
              <a:t>run()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method that starts asynchronous operations,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inside </a:t>
            </a:r>
            <a:r>
              <a:rPr lang="en-US" sz="1800" b="1" dirty="0">
                <a:solidFill>
                  <a:schemeClr val="bg1"/>
                </a:solidFill>
                <a:latin typeface="Cascadia Mono" panose="020B0609020000020004" pitchFamily="49" charset="0"/>
              </a:rPr>
              <a:t>which is the </a:t>
            </a:r>
            <a:r>
              <a:rPr lang="en-US" sz="1800" b="1" dirty="0" err="1" smtClean="0">
                <a:solidFill>
                  <a:srgbClr val="FFFF00"/>
                </a:solidFill>
                <a:latin typeface="Cascadia Mono" panose="020B0609020000020004" pitchFamily="49" charset="0"/>
              </a:rPr>
              <a:t>do_read</a:t>
            </a:r>
            <a:r>
              <a:rPr lang="en-US" sz="1800" b="1" dirty="0" smtClean="0">
                <a:solidFill>
                  <a:srgbClr val="FFFF00"/>
                </a:solidFill>
                <a:latin typeface="Cascadia Mono" panose="020B0609020000020004" pitchFamily="49" charset="0"/>
              </a:rPr>
              <a:t>() </a:t>
            </a:r>
            <a:r>
              <a:rPr lang="en-US" sz="1800" b="1" dirty="0">
                <a:solidFill>
                  <a:schemeClr val="bg1"/>
                </a:solidFill>
                <a:latin typeface="Cascadia Mono" panose="020B0609020000020004" pitchFamily="49" charset="0"/>
              </a:rPr>
              <a:t>method to start reading requests:</a:t>
            </a:r>
            <a:endParaRPr lang="ru-RU" sz="1800" b="1" dirty="0">
              <a:solidFill>
                <a:schemeClr val="bg1"/>
              </a:solidFill>
            </a:endParaRPr>
          </a:p>
        </p:txBody>
      </p:sp>
    </p:spTree>
    <p:extLst>
      <p:ext uri="{BB962C8B-B14F-4D97-AF65-F5344CB8AC3E}">
        <p14:creationId xmlns:p14="http://schemas.microsoft.com/office/powerpoint/2010/main" val="63112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30</a:t>
            </a:fld>
            <a:endParaRPr lang="ru-RU"/>
          </a:p>
        </p:txBody>
      </p:sp>
      <p:sp>
        <p:nvSpPr>
          <p:cNvPr id="5" name="Прямоугольник 4"/>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pic>
        <p:nvPicPr>
          <p:cNvPr id="6" name="Рисунок 5"/>
          <p:cNvPicPr>
            <a:picLocks noChangeAspect="1"/>
          </p:cNvPicPr>
          <p:nvPr/>
        </p:nvPicPr>
        <p:blipFill>
          <a:blip r:embed="rId2"/>
          <a:stretch>
            <a:fillRect/>
          </a:stretch>
        </p:blipFill>
        <p:spPr>
          <a:xfrm>
            <a:off x="742267" y="2618238"/>
            <a:ext cx="6658904" cy="3229426"/>
          </a:xfrm>
          <a:prstGeom prst="rect">
            <a:avLst/>
          </a:prstGeom>
        </p:spPr>
      </p:pic>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42267" y="1219702"/>
            <a:ext cx="9206366" cy="1200329"/>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do_read</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A method for reading queries.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Reading </a:t>
            </a:r>
            <a:r>
              <a:rPr lang="en-US" sz="1800" b="1" dirty="0">
                <a:solidFill>
                  <a:schemeClr val="bg1"/>
                </a:solidFill>
                <a:latin typeface="Cascadia Mono" panose="020B0609020000020004" pitchFamily="49" charset="0"/>
              </a:rPr>
              <a:t>is done via the </a:t>
            </a:r>
            <a:r>
              <a:rPr lang="en-US" sz="1800" b="1" dirty="0">
                <a:solidFill>
                  <a:srgbClr val="FFFF00"/>
                </a:solidFill>
                <a:latin typeface="Cascadia Mono" panose="020B0609020000020004" pitchFamily="49" charset="0"/>
              </a:rPr>
              <a:t>http::async_read</a:t>
            </a:r>
            <a:r>
              <a:rPr lang="en-US" sz="1800" b="1" dirty="0">
                <a:solidFill>
                  <a:schemeClr val="bg1"/>
                </a:solidFill>
                <a:latin typeface="Cascadia Mono" panose="020B0609020000020004" pitchFamily="49" charset="0"/>
              </a:rPr>
              <a:t>(_stream, _buffer, _</a:t>
            </a:r>
            <a:r>
              <a:rPr lang="en-US" sz="1800" b="1" dirty="0" err="1">
                <a:solidFill>
                  <a:schemeClr val="bg1"/>
                </a:solidFill>
                <a:latin typeface="Cascadia Mono" panose="020B0609020000020004" pitchFamily="49" charset="0"/>
              </a:rPr>
              <a:t>req</a:t>
            </a:r>
            <a:r>
              <a:rPr lang="en-US" sz="1800" b="1" dirty="0">
                <a:solidFill>
                  <a:schemeClr val="bg1"/>
                </a:solidFill>
                <a:latin typeface="Cascadia Mono" panose="020B0609020000020004" pitchFamily="49" charset="0"/>
              </a:rPr>
              <a: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beast</a:t>
            </a:r>
            <a:r>
              <a:rPr lang="en-US" sz="1800" b="1" dirty="0">
                <a:solidFill>
                  <a:schemeClr val="bg1"/>
                </a:solidFill>
                <a:latin typeface="Cascadia Mono" panose="020B0609020000020004" pitchFamily="49" charset="0"/>
              </a:rPr>
              <a:t>::</a:t>
            </a:r>
            <a:r>
              <a:rPr lang="en-US" sz="1800" b="1" dirty="0" err="1">
                <a:solidFill>
                  <a:srgbClr val="FFFF00"/>
                </a:solidFill>
                <a:latin typeface="Cascadia Mono" panose="020B0609020000020004" pitchFamily="49" charset="0"/>
              </a:rPr>
              <a:t>bind_front_handler</a:t>
            </a:r>
            <a:r>
              <a:rPr lang="en-US" sz="1800" b="1" dirty="0">
                <a:solidFill>
                  <a:schemeClr val="bg1"/>
                </a:solidFill>
                <a:latin typeface="Cascadia Mono" panose="020B0609020000020004" pitchFamily="49" charset="0"/>
              </a:rPr>
              <a:t>(&amp;</a:t>
            </a:r>
            <a:r>
              <a:rPr lang="en-US" sz="1800" b="1" dirty="0">
                <a:solidFill>
                  <a:srgbClr val="92D050"/>
                </a:solidFill>
                <a:latin typeface="Cascadia Mono" panose="020B0609020000020004" pitchFamily="49" charset="0"/>
              </a:rPr>
              <a:t>Session</a:t>
            </a:r>
            <a:r>
              <a:rPr lang="en-US" sz="1800" b="1" dirty="0">
                <a:solidFill>
                  <a:schemeClr val="bg1"/>
                </a:solidFill>
                <a:latin typeface="Cascadia Mono" panose="020B0609020000020004" pitchFamily="49" charset="0"/>
              </a:rPr>
              <a:t>::</a:t>
            </a:r>
            <a:r>
              <a:rPr lang="en-US" sz="1800" b="1" dirty="0" err="1">
                <a:solidFill>
                  <a:srgbClr val="FFFF00"/>
                </a:solidFill>
                <a:latin typeface="Cascadia Mono" panose="020B0609020000020004" pitchFamily="49" charset="0"/>
              </a:rPr>
              <a:t>on_read</a:t>
            </a:r>
            <a:r>
              <a:rPr lang="en-US" sz="1800" b="1" dirty="0">
                <a:solidFill>
                  <a:schemeClr val="bg2">
                    <a:lumMod val="10000"/>
                  </a:schemeClr>
                </a:solidFill>
                <a:latin typeface="Cascadia Mono" panose="020B0609020000020004" pitchFamily="49" charset="0"/>
              </a:rPr>
              <a:t>, </a:t>
            </a:r>
            <a:r>
              <a:rPr lang="en-US" sz="1800" b="1" dirty="0" err="1">
                <a:solidFill>
                  <a:srgbClr val="FFFF00"/>
                </a:solidFill>
                <a:latin typeface="Cascadia Mono" panose="020B0609020000020004" pitchFamily="49" charset="0"/>
              </a:rPr>
              <a:t>shared_from_this</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a:t>
            </a:r>
            <a:r>
              <a:rPr lang="en-US" sz="1800" b="1" dirty="0">
                <a:solidFill>
                  <a:srgbClr val="FFFF00"/>
                </a:solidFill>
                <a:latin typeface="Cascadia Mono" panose="020B0609020000020004" pitchFamily="49" charset="0"/>
              </a:rPr>
              <a:t> </a:t>
            </a:r>
            <a:endParaRPr lang="ru-RU" sz="1800" b="1" dirty="0" smtClean="0">
              <a:solidFill>
                <a:srgbClr val="FFFF00"/>
              </a:solidFill>
              <a:latin typeface="Cascadia Mono" panose="020B0609020000020004" pitchFamily="49" charset="0"/>
            </a:endParaRPr>
          </a:p>
          <a:p>
            <a:r>
              <a:rPr lang="en-US" sz="1800" b="1" dirty="0" smtClean="0">
                <a:solidFill>
                  <a:schemeClr val="bg1"/>
                </a:solidFill>
                <a:latin typeface="Cascadia Mono" panose="020B0609020000020004" pitchFamily="49" charset="0"/>
              </a:rPr>
              <a:t>method</a:t>
            </a:r>
            <a:r>
              <a:rPr lang="en-US" sz="1800" b="1" dirty="0">
                <a:solidFill>
                  <a:schemeClr val="bg1"/>
                </a:solidFill>
                <a:latin typeface="Cascadia Mono" panose="020B0609020000020004" pitchFamily="49" charset="0"/>
              </a:rPr>
              <a:t>, calling the subsequent </a:t>
            </a:r>
            <a:r>
              <a:rPr lang="en-US" sz="1800" b="1" dirty="0" err="1" smtClean="0">
                <a:solidFill>
                  <a:srgbClr val="FFFF00"/>
                </a:solidFill>
                <a:latin typeface="Cascadia Mono" panose="020B0609020000020004" pitchFamily="49" charset="0"/>
              </a:rPr>
              <a:t>on_read</a:t>
            </a:r>
            <a:r>
              <a:rPr lang="en-US" sz="1800" b="1" dirty="0" smtClean="0">
                <a:solidFill>
                  <a:srgbClr val="FFFF00"/>
                </a:solidFill>
                <a:latin typeface="Cascadia Mono" panose="020B0609020000020004" pitchFamily="49" charset="0"/>
              </a:rPr>
              <a:t>() </a:t>
            </a:r>
            <a:r>
              <a:rPr lang="en-US" sz="1800" b="1" dirty="0">
                <a:solidFill>
                  <a:schemeClr val="bg1"/>
                </a:solidFill>
                <a:latin typeface="Cascadia Mono" panose="020B0609020000020004" pitchFamily="49" charset="0"/>
              </a:rPr>
              <a:t>method after </a:t>
            </a:r>
            <a:r>
              <a:rPr lang="en-US" sz="1800" b="1" dirty="0" smtClean="0">
                <a:solidFill>
                  <a:schemeClr val="bg1"/>
                </a:solidFill>
                <a:latin typeface="Cascadia Mono" panose="020B0609020000020004" pitchFamily="49" charset="0"/>
              </a:rPr>
              <a:t>reading: </a:t>
            </a:r>
            <a:endParaRPr lang="ru-RU" sz="1800" b="1" dirty="0">
              <a:solidFill>
                <a:schemeClr val="bg1"/>
              </a:solidFill>
            </a:endParaRPr>
          </a:p>
        </p:txBody>
      </p:sp>
    </p:spTree>
    <p:extLst>
      <p:ext uri="{BB962C8B-B14F-4D97-AF65-F5344CB8AC3E}">
        <p14:creationId xmlns:p14="http://schemas.microsoft.com/office/powerpoint/2010/main" val="3339932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31</a:t>
            </a:fld>
            <a:endParaRPr lang="ru-RU"/>
          </a:p>
        </p:txBody>
      </p:sp>
      <p:pic>
        <p:nvPicPr>
          <p:cNvPr id="5" name="Рисунок 4"/>
          <p:cNvPicPr>
            <a:picLocks noChangeAspect="1"/>
          </p:cNvPicPr>
          <p:nvPr/>
        </p:nvPicPr>
        <p:blipFill>
          <a:blip r:embed="rId2"/>
          <a:stretch>
            <a:fillRect/>
          </a:stretch>
        </p:blipFill>
        <p:spPr>
          <a:xfrm>
            <a:off x="742267" y="2845295"/>
            <a:ext cx="5611008" cy="3124636"/>
          </a:xfrm>
          <a:prstGeom prst="rect">
            <a:avLst/>
          </a:prstGeom>
        </p:spPr>
      </p:pic>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8" name="Прямоугольник 7"/>
          <p:cNvSpPr/>
          <p:nvPr/>
        </p:nvSpPr>
        <p:spPr>
          <a:xfrm>
            <a:off x="742267" y="1219702"/>
            <a:ext cx="9879628" cy="1477328"/>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on_read</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method that processes the read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Before </a:t>
            </a:r>
            <a:r>
              <a:rPr lang="en-US" sz="1800" b="1" dirty="0">
                <a:solidFill>
                  <a:schemeClr val="bg1"/>
                </a:solidFill>
                <a:latin typeface="Cascadia Mono" panose="020B0609020000020004" pitchFamily="49" charset="0"/>
              </a:rPr>
              <a:t>reading, a check is performed on the status of the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If </a:t>
            </a:r>
            <a:r>
              <a:rPr lang="en-US" sz="1800" b="1" dirty="0">
                <a:solidFill>
                  <a:schemeClr val="bg1"/>
                </a:solidFill>
                <a:latin typeface="Cascadia Mono" panose="020B0609020000020004" pitchFamily="49" charset="0"/>
              </a:rPr>
              <a:t>the check succeeds, the </a:t>
            </a:r>
            <a:r>
              <a:rPr lang="en-US" sz="1800" b="1" dirty="0" err="1">
                <a:solidFill>
                  <a:srgbClr val="FFFF00"/>
                </a:solidFill>
                <a:latin typeface="Cascadia Mono" panose="020B0609020000020004" pitchFamily="49" charset="0"/>
              </a:rPr>
              <a:t>handle_request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method handles the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checking </a:t>
            </a:r>
            <a:r>
              <a:rPr lang="en-US" sz="1800" b="1" dirty="0">
                <a:solidFill>
                  <a:schemeClr val="bg1"/>
                </a:solidFill>
                <a:latin typeface="Cascadia Mono" panose="020B0609020000020004" pitchFamily="49" charset="0"/>
              </a:rPr>
              <a:t>internally that the request is correct.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After </a:t>
            </a:r>
            <a:r>
              <a:rPr lang="en-US" sz="1800" b="1" dirty="0">
                <a:solidFill>
                  <a:schemeClr val="bg1"/>
                </a:solidFill>
                <a:latin typeface="Cascadia Mono" panose="020B0609020000020004" pitchFamily="49" charset="0"/>
              </a:rPr>
              <a:t>the check, it returns the result of the </a:t>
            </a:r>
            <a:r>
              <a:rPr lang="en-US" sz="1800" b="1" dirty="0" smtClean="0">
                <a:solidFill>
                  <a:schemeClr val="bg1"/>
                </a:solidFill>
                <a:latin typeface="Cascadia Mono" panose="020B0609020000020004" pitchFamily="49" charset="0"/>
              </a:rPr>
              <a:t>check: </a:t>
            </a:r>
            <a:endParaRPr lang="ru-RU" sz="1800" b="1" dirty="0">
              <a:solidFill>
                <a:schemeClr val="bg1"/>
              </a:solidFill>
            </a:endParaRPr>
          </a:p>
        </p:txBody>
      </p:sp>
    </p:spTree>
    <p:extLst>
      <p:ext uri="{BB962C8B-B14F-4D97-AF65-F5344CB8AC3E}">
        <p14:creationId xmlns:p14="http://schemas.microsoft.com/office/powerpoint/2010/main" val="4270491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32</a:t>
            </a:fld>
            <a:endParaRPr lang="ru-RU"/>
          </a:p>
        </p:txBody>
      </p:sp>
      <p:pic>
        <p:nvPicPr>
          <p:cNvPr id="5" name="Рисунок 4"/>
          <p:cNvPicPr>
            <a:picLocks noChangeAspect="1"/>
          </p:cNvPicPr>
          <p:nvPr/>
        </p:nvPicPr>
        <p:blipFill>
          <a:blip r:embed="rId2"/>
          <a:stretch>
            <a:fillRect/>
          </a:stretch>
        </p:blipFill>
        <p:spPr>
          <a:xfrm>
            <a:off x="742267" y="2373050"/>
            <a:ext cx="6373114" cy="4210638"/>
          </a:xfrm>
          <a:prstGeom prst="rect">
            <a:avLst/>
          </a:prstGeom>
        </p:spPr>
      </p:pic>
      <p:sp>
        <p:nvSpPr>
          <p:cNvPr id="6" name="Прямоугольник 5"/>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742267" y="1219702"/>
            <a:ext cx="9819567" cy="923330"/>
          </a:xfrm>
          <a:prstGeom prst="rect">
            <a:avLst/>
          </a:prstGeom>
        </p:spPr>
        <p:txBody>
          <a:bodyPr wrap="square">
            <a:spAutoFit/>
          </a:bodyPr>
          <a:lstStyle/>
          <a:p>
            <a:r>
              <a:rPr lang="en-US" sz="1800" b="1" dirty="0" err="1" smtClean="0">
                <a:solidFill>
                  <a:srgbClr val="FFFF00"/>
                </a:solidFill>
                <a:latin typeface="Cascadia Mono" panose="020B0609020000020004" pitchFamily="49" charset="0"/>
              </a:rPr>
              <a:t>on_write</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The method of reading queries.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Contains </a:t>
            </a:r>
            <a:r>
              <a:rPr lang="en-US" sz="1800" b="1" dirty="0">
                <a:solidFill>
                  <a:schemeClr val="bg1"/>
                </a:solidFill>
                <a:latin typeface="Cascadia Mono" panose="020B0609020000020004" pitchFamily="49" charset="0"/>
              </a:rPr>
              <a:t>internally a check on the state of the connection and badly processed </a:t>
            </a:r>
            <a:r>
              <a:rPr lang="en-US" sz="1800" b="1" dirty="0" smtClean="0">
                <a:solidFill>
                  <a:schemeClr val="bg1"/>
                </a:solidFill>
                <a:latin typeface="Cascadia Mono" panose="020B0609020000020004" pitchFamily="49" charset="0"/>
              </a:rPr>
              <a:t>request. After </a:t>
            </a:r>
            <a:r>
              <a:rPr lang="en-US" sz="1800" b="1" dirty="0">
                <a:solidFill>
                  <a:schemeClr val="bg1"/>
                </a:solidFill>
                <a:latin typeface="Cascadia Mono" panose="020B0609020000020004" pitchFamily="49" charset="0"/>
              </a:rPr>
              <a:t>writing it reads the next </a:t>
            </a:r>
            <a:r>
              <a:rPr lang="en-US" sz="1800" b="1" dirty="0" smtClean="0">
                <a:solidFill>
                  <a:schemeClr val="bg1"/>
                </a:solidFill>
                <a:latin typeface="Cascadia Mono" panose="020B0609020000020004" pitchFamily="49" charset="0"/>
              </a:rPr>
              <a:t>request: </a:t>
            </a:r>
            <a:endParaRPr lang="ru-RU" sz="1800" b="1" dirty="0">
              <a:solidFill>
                <a:schemeClr val="bg1"/>
              </a:solidFill>
            </a:endParaRPr>
          </a:p>
        </p:txBody>
      </p:sp>
    </p:spTree>
    <p:extLst>
      <p:ext uri="{BB962C8B-B14F-4D97-AF65-F5344CB8AC3E}">
        <p14:creationId xmlns:p14="http://schemas.microsoft.com/office/powerpoint/2010/main" val="1331154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33</a:t>
            </a:fld>
            <a:endParaRPr lang="ru-RU"/>
          </a:p>
        </p:txBody>
      </p:sp>
      <p:pic>
        <p:nvPicPr>
          <p:cNvPr id="5" name="Рисунок 4"/>
          <p:cNvPicPr>
            <a:picLocks noChangeAspect="1"/>
          </p:cNvPicPr>
          <p:nvPr/>
        </p:nvPicPr>
        <p:blipFill>
          <a:blip r:embed="rId2"/>
          <a:stretch>
            <a:fillRect/>
          </a:stretch>
        </p:blipFill>
        <p:spPr>
          <a:xfrm>
            <a:off x="742267" y="1622177"/>
            <a:ext cx="5239481" cy="2057687"/>
          </a:xfrm>
          <a:prstGeom prst="rect">
            <a:avLst/>
          </a:prstGeom>
        </p:spPr>
      </p:pic>
      <p:sp>
        <p:nvSpPr>
          <p:cNvPr id="6" name="Прямоугольник 5"/>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42267" y="1219702"/>
            <a:ext cx="9475671" cy="369332"/>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do_close</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method </a:t>
            </a:r>
            <a:r>
              <a:rPr lang="en-US" sz="1800" b="1" dirty="0">
                <a:solidFill>
                  <a:schemeClr val="bg1"/>
                </a:solidFill>
                <a:latin typeface="Cascadia Mono" panose="020B0609020000020004" pitchFamily="49" charset="0"/>
              </a:rPr>
              <a:t>- TCP connection disconnect signal sending method: </a:t>
            </a:r>
            <a:endParaRPr lang="ru-RU" sz="1800" b="1" dirty="0">
              <a:solidFill>
                <a:schemeClr val="bg1"/>
              </a:solidFill>
            </a:endParaRPr>
          </a:p>
        </p:txBody>
      </p:sp>
      <p:sp>
        <p:nvSpPr>
          <p:cNvPr id="10" name="Прямоугольник 9"/>
          <p:cNvSpPr/>
          <p:nvPr/>
        </p:nvSpPr>
        <p:spPr>
          <a:xfrm>
            <a:off x="742267" y="3925836"/>
            <a:ext cx="6502400" cy="1200329"/>
          </a:xfrm>
          <a:prstGeom prst="rect">
            <a:avLst/>
          </a:prstGeom>
        </p:spPr>
        <p:txBody>
          <a:bodyPr>
            <a:spAutoFit/>
          </a:bodyPr>
          <a:lstStyle/>
          <a:p>
            <a:r>
              <a:rPr lang="ru-RU" sz="1800" b="1" dirty="0" err="1">
                <a:solidFill>
                  <a:srgbClr val="92D050"/>
                </a:solidFill>
                <a:latin typeface="Cascadia Code" panose="020B0609020000020004" pitchFamily="49" charset="0"/>
                <a:cs typeface="Cascadia Code" panose="020B0609020000020004" pitchFamily="49" charset="0"/>
              </a:rPr>
              <a:t>tcp_stream</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calls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FFFF00"/>
                </a:solidFill>
                <a:latin typeface="Cascadia Code" panose="020B0609020000020004" pitchFamily="49" charset="0"/>
                <a:cs typeface="Cascadia Code" panose="020B0609020000020004" pitchFamily="49" charset="0"/>
              </a:rPr>
              <a:t>socket</a:t>
            </a:r>
            <a:r>
              <a:rPr lang="ru-RU" sz="1800" b="1" dirty="0">
                <a:solidFill>
                  <a:srgbClr val="FFFF0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rgbClr val="FFFF00"/>
                </a:solidFill>
                <a:latin typeface="Cascadia Code" panose="020B0609020000020004" pitchFamily="49" charset="0"/>
                <a:cs typeface="Cascadia Code" panose="020B0609020000020004" pitchFamily="49" charset="0"/>
              </a:rPr>
              <a:t>socket</a:t>
            </a:r>
            <a:r>
              <a:rPr lang="ru-RU" sz="1800" b="1" dirty="0">
                <a:solidFill>
                  <a:srgbClr val="FFFF0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calls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shutdown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taking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enum</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tcp</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socket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FFFF00"/>
                </a:solidFill>
                <a:latin typeface="Cascadia Code" panose="020B0609020000020004" pitchFamily="49" charset="0"/>
                <a:cs typeface="Cascadia Code" panose="020B0609020000020004" pitchFamily="49" charset="0"/>
              </a:rPr>
              <a:t>shutdown_send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beast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error_code</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ec</a:t>
            </a:r>
            <a:r>
              <a:rPr lang="ru-RU" sz="18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735662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34</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35</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3112" y="934544"/>
            <a:ext cx="4179860" cy="4918302"/>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337" y="985908"/>
            <a:ext cx="4329988" cy="4918302"/>
          </a:xfrm>
          <a:prstGeom prst="rect">
            <a:avLst/>
          </a:prstGeom>
        </p:spPr>
      </p:pic>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696" y="736366"/>
            <a:ext cx="13004800" cy="5267115"/>
          </a:xfrm>
          <a:prstGeom prst="rect">
            <a:avLst/>
          </a:prstGeom>
        </p:spPr>
      </p:pic>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8</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
        <p:nvSpPr>
          <p:cNvPr id="8" name="Прямоугольник 7"/>
          <p:cNvSpPr/>
          <p:nvPr/>
        </p:nvSpPr>
        <p:spPr>
          <a:xfrm>
            <a:off x="5628603" y="6591915"/>
            <a:ext cx="2228495"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Construction</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9</a:t>
            </a:fld>
            <a:endParaRPr lang="ru-RU"/>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80" y="586025"/>
            <a:ext cx="7745068" cy="2609238"/>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3" y="3791164"/>
            <a:ext cx="7662875" cy="2906232"/>
          </a:xfrm>
          <a:prstGeom prst="rect">
            <a:avLst/>
          </a:prstGeom>
        </p:spPr>
      </p:pic>
      <p:sp>
        <p:nvSpPr>
          <p:cNvPr id="9" name="Прямоугольник 8"/>
          <p:cNvSpPr/>
          <p:nvPr/>
        </p:nvSpPr>
        <p:spPr>
          <a:xfrm>
            <a:off x="643173" y="3195263"/>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643173" y="6616189"/>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67835347"/>
      </p:ext>
    </p:extLst>
  </p:cSld>
  <p:clrMapOvr>
    <a:masterClrMapping/>
  </p:clrMapOvr>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883</TotalTime>
  <Words>1664</Words>
  <Application>Microsoft Office PowerPoint</Application>
  <PresentationFormat>Произвольный</PresentationFormat>
  <Paragraphs>229</Paragraphs>
  <Slides>35</Slides>
  <Notes>5</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35</vt:i4>
      </vt:variant>
    </vt:vector>
  </HeadingPairs>
  <TitlesOfParts>
    <vt:vector size="44" baseType="lpstr">
      <vt:lpstr>Street Threat</vt:lpstr>
      <vt:lpstr>Wingdings 2</vt:lpstr>
      <vt:lpstr>Cascadia Mono</vt:lpstr>
      <vt:lpstr>Arial Nova Cond Light</vt:lpstr>
      <vt:lpstr>Calibri</vt:lpstr>
      <vt:lpstr>Century Schoolbook</vt:lpstr>
      <vt:lpstr>Arial</vt:lpstr>
      <vt:lpstr>Cascadia Code</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88</cp:revision>
  <dcterms:created xsi:type="dcterms:W3CDTF">2023-06-15T13:17:44Z</dcterms:created>
  <dcterms:modified xsi:type="dcterms:W3CDTF">2023-06-26T14:17:29Z</dcterms:modified>
</cp:coreProperties>
</file>